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Glacial Indifference" charset="1" panose="00000000000000000000"/>
      <p:regular r:id="rId53"/>
    </p:embeddedFont>
    <p:embeddedFont>
      <p:font typeface="Glacial Indifference Bold" charset="1" panose="00000800000000000000"/>
      <p:regular r:id="rId54"/>
    </p:embeddedFont>
    <p:embeddedFont>
      <p:font typeface="Helvetica World Bold" charset="1" panose="020B0800040000020004"/>
      <p:regular r:id="rId55"/>
    </p:embeddedFont>
    <p:embeddedFont>
      <p:font typeface="Helvetica World" charset="1" panose="020B0500040000020004"/>
      <p:regular r:id="rId56"/>
    </p:embeddedFont>
    <p:embeddedFont>
      <p:font typeface="Open Sans" charset="1" panose="020B0606030504020204"/>
      <p:regular r:id="rId57"/>
    </p:embeddedFont>
    <p:embeddedFont>
      <p:font typeface="Open Sans Bold" charset="1" panose="020B0806030504020204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aleduocpepsi.pythonanywhere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svg" Type="http://schemas.openxmlformats.org/officeDocument/2006/relationships/image"/><Relationship Id="rId7" Target="../media/image16.svg" Type="http://schemas.openxmlformats.org/officeDocument/2006/relationships/image"/><Relationship Id="rId8" Target="../media/image17.sv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2806">
            <a:off x="720300" y="6421716"/>
            <a:ext cx="8842272" cy="11861584"/>
          </a:xfrm>
          <a:custGeom>
            <a:avLst/>
            <a:gdLst/>
            <a:ahLst/>
            <a:cxnLst/>
            <a:rect r="r" b="b" t="t" l="l"/>
            <a:pathLst>
              <a:path h="11861584" w="8842272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6501204">
            <a:off x="11046831" y="-5088864"/>
            <a:ext cx="8807178" cy="11814508"/>
          </a:xfrm>
          <a:custGeom>
            <a:avLst/>
            <a:gdLst/>
            <a:ahLst/>
            <a:cxnLst/>
            <a:rect r="r" b="b" t="t" l="l"/>
            <a:pathLst>
              <a:path h="11814508" w="880717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71821">
            <a:off x="10628437" y="8363453"/>
            <a:ext cx="5947318" cy="7978109"/>
          </a:xfrm>
          <a:custGeom>
            <a:avLst/>
            <a:gdLst/>
            <a:ahLst/>
            <a:cxnLst/>
            <a:rect r="r" b="b" t="t" l="l"/>
            <a:pathLst>
              <a:path h="7978109" w="5947318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114765">
            <a:off x="11561828" y="5146485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058328">
            <a:off x="13255544" y="-4131370"/>
            <a:ext cx="7156478" cy="6935278"/>
          </a:xfrm>
          <a:custGeom>
            <a:avLst/>
            <a:gdLst/>
            <a:ahLst/>
            <a:cxnLst/>
            <a:rect r="r" b="b" t="t" l="l"/>
            <a:pathLst>
              <a:path h="6935278" w="71564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318101">
            <a:off x="-3880130" y="6803731"/>
            <a:ext cx="10117864" cy="10062676"/>
          </a:xfrm>
          <a:custGeom>
            <a:avLst/>
            <a:gdLst/>
            <a:ahLst/>
            <a:cxnLst/>
            <a:rect r="r" b="b" t="t" l="l"/>
            <a:pathLst>
              <a:path h="10062676" w="10117864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6800871">
            <a:off x="-1846725" y="-2878373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422820" y="2863014"/>
            <a:ext cx="4179276" cy="1024061"/>
          </a:xfrm>
          <a:custGeom>
            <a:avLst/>
            <a:gdLst/>
            <a:ahLst/>
            <a:cxnLst/>
            <a:rect r="r" b="b" t="t" l="l"/>
            <a:pathLst>
              <a:path h="1024061" w="4179276">
                <a:moveTo>
                  <a:pt x="0" y="0"/>
                </a:moveTo>
                <a:lnTo>
                  <a:pt x="4179276" y="0"/>
                </a:lnTo>
                <a:lnTo>
                  <a:pt x="4179276" y="1024061"/>
                </a:lnTo>
                <a:lnTo>
                  <a:pt x="0" y="1024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45450" y="2401012"/>
            <a:ext cx="4849744" cy="1486063"/>
          </a:xfrm>
          <a:custGeom>
            <a:avLst/>
            <a:gdLst/>
            <a:ahLst/>
            <a:cxnLst/>
            <a:rect r="r" b="b" t="t" l="l"/>
            <a:pathLst>
              <a:path h="1486063" w="4849744">
                <a:moveTo>
                  <a:pt x="0" y="0"/>
                </a:moveTo>
                <a:lnTo>
                  <a:pt x="4849744" y="0"/>
                </a:lnTo>
                <a:lnTo>
                  <a:pt x="4849744" y="1486063"/>
                </a:lnTo>
                <a:lnTo>
                  <a:pt x="0" y="14860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89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70322" y="8435394"/>
            <a:ext cx="5515018" cy="185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Realizado por 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Alexander Aguilera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Bairon Labe</a:t>
            </a:r>
          </a:p>
          <a:p>
            <a:pPr algn="just">
              <a:lnSpc>
                <a:spcPts val="2942"/>
              </a:lnSpc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Docente</a:t>
            </a:r>
          </a:p>
          <a:p>
            <a:pPr algn="just" marL="453847" indent="-226923" lvl="1">
              <a:lnSpc>
                <a:spcPts val="2942"/>
              </a:lnSpc>
              <a:buFont typeface="Arial"/>
              <a:buChar char="•"/>
            </a:pPr>
            <a:r>
              <a:rPr lang="en-US" sz="2102" spc="4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Fabian Alejandro Alvarez Montenegro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43332" y="4941919"/>
            <a:ext cx="10738676" cy="243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b="true" sz="4599" spc="432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PLATAFORMA DE GESTIÓN DE INGRESO DE VEHÍCULOS A TALLER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41436" y="3858500"/>
            <a:ext cx="7307570" cy="108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4"/>
              </a:lnSpc>
              <a:spcBef>
                <a:spcPct val="0"/>
              </a:spcBef>
            </a:pPr>
            <a:r>
              <a:rPr lang="en-US" sz="6345" spc="59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PROYECTO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793380" y="5570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722088" y="66137"/>
            <a:ext cx="11643989" cy="64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3780" spc="3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DIAGRAMA DE CLASES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077944" y="1028700"/>
            <a:ext cx="9733108" cy="9027457"/>
          </a:xfrm>
          <a:custGeom>
            <a:avLst/>
            <a:gdLst/>
            <a:ahLst/>
            <a:cxnLst/>
            <a:rect r="r" b="b" t="t" l="l"/>
            <a:pathLst>
              <a:path h="9027457" w="9733108">
                <a:moveTo>
                  <a:pt x="0" y="0"/>
                </a:moveTo>
                <a:lnTo>
                  <a:pt x="9733108" y="0"/>
                </a:lnTo>
                <a:lnTo>
                  <a:pt x="9733108" y="9027457"/>
                </a:lnTo>
                <a:lnTo>
                  <a:pt x="0" y="90274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615" y="2732801"/>
            <a:ext cx="7188960" cy="45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efine la estructura interna del sistema.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Clases principales: Usuario, Vehículo, OrdenTrabajo, Estado, Repuesto, Documento, etc.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Muestra atributos y relaciones entre entidades (un vehículo puede tener varias OTs, una OT usa varios repuestos, etc.).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Bas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constru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ir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l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ógica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gocio y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ba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 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s.</a:t>
            </a: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943599" y="1028700"/>
            <a:ext cx="15833019" cy="8787326"/>
          </a:xfrm>
          <a:custGeom>
            <a:avLst/>
            <a:gdLst/>
            <a:ahLst/>
            <a:cxnLst/>
            <a:rect r="r" b="b" t="t" l="l"/>
            <a:pathLst>
              <a:path h="8787326" w="15833019">
                <a:moveTo>
                  <a:pt x="0" y="0"/>
                </a:moveTo>
                <a:lnTo>
                  <a:pt x="15833019" y="0"/>
                </a:lnTo>
                <a:lnTo>
                  <a:pt x="15833019" y="8787326"/>
                </a:lnTo>
                <a:lnTo>
                  <a:pt x="0" y="8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1414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MODELO RELACIONAL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7825398" y="-94256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957488" y="-937148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5855316" y="771888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26349" y="1028700"/>
            <a:ext cx="8087686" cy="8919492"/>
          </a:xfrm>
          <a:custGeom>
            <a:avLst/>
            <a:gdLst/>
            <a:ahLst/>
            <a:cxnLst/>
            <a:rect r="r" b="b" t="t" l="l"/>
            <a:pathLst>
              <a:path h="8919492" w="8087686">
                <a:moveTo>
                  <a:pt x="0" y="0"/>
                </a:moveTo>
                <a:lnTo>
                  <a:pt x="8087686" y="0"/>
                </a:lnTo>
                <a:lnTo>
                  <a:pt x="8087686" y="8919492"/>
                </a:lnTo>
                <a:lnTo>
                  <a:pt x="0" y="89194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53" t="-5051" r="-3535" b="-505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307137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MODELO ARQUITECTURA LOGICA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35316"/>
            <a:ext cx="8792540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utilizó el patrón MVC.</a:t>
            </a:r>
          </a:p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Modelo: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Representa la estructura de datos, entidades, relaciones y reglas del negocio.</a:t>
            </a:r>
          </a:p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Vista 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Corresponde a las pantallas e interfaces de usuario. Es lo que ve el usuario final para interactuar con el sistema.</a:t>
            </a:r>
          </a:p>
          <a:p>
            <a:pPr algn="l">
              <a:lnSpc>
                <a:spcPts val="3639"/>
              </a:lnSpc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Controla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dor: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Implementa la lógica que conecta la interfaz con los datos. Recibe solicitudes, aplica validaciones, ejecuta reglas de negocio.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87169" y="253793"/>
            <a:ext cx="8317671" cy="9779413"/>
          </a:xfrm>
          <a:custGeom>
            <a:avLst/>
            <a:gdLst/>
            <a:ahLst/>
            <a:cxnLst/>
            <a:rect r="r" b="b" t="t" l="l"/>
            <a:pathLst>
              <a:path h="9779413" w="8317671">
                <a:moveTo>
                  <a:pt x="0" y="0"/>
                </a:moveTo>
                <a:lnTo>
                  <a:pt x="8317671" y="0"/>
                </a:lnTo>
                <a:lnTo>
                  <a:pt x="8317671" y="9779414"/>
                </a:lnTo>
                <a:lnTo>
                  <a:pt x="0" y="97794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767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1414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BPMN AS-IS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225" y="2132142"/>
            <a:ext cx="5824922" cy="623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0"/>
              </a:lnSpc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roceso Actual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Representa el flujo real, manual y desordenado del taller en PepsiCo.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Uso de Excel, WhatsApp y comunicación informal.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Falta de </a:t>
            </a:r>
            <a:r>
              <a:rPr lang="en-US" sz="3228" spc="7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trazabilidad y control de tiempos.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Rincones del proceso sin responsables claros.</a:t>
            </a:r>
          </a:p>
          <a:p>
            <a:pPr algn="l">
              <a:lnSpc>
                <a:spcPts val="452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203826" y="1042973"/>
            <a:ext cx="10810987" cy="8835158"/>
          </a:xfrm>
          <a:custGeom>
            <a:avLst/>
            <a:gdLst/>
            <a:ahLst/>
            <a:cxnLst/>
            <a:rect r="r" b="b" t="t" l="l"/>
            <a:pathLst>
              <a:path h="8835158" w="10810987">
                <a:moveTo>
                  <a:pt x="0" y="0"/>
                </a:moveTo>
                <a:lnTo>
                  <a:pt x="10810987" y="0"/>
                </a:lnTo>
                <a:lnTo>
                  <a:pt x="10810987" y="8835157"/>
                </a:lnTo>
                <a:lnTo>
                  <a:pt x="0" y="88351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812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5199" y="245943"/>
            <a:ext cx="1369417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BPMN TO-BE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44225"/>
            <a:ext cx="5824922" cy="736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0"/>
              </a:lnSpc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roceso Propuesto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roceso digitalizado y centralizado en la plataforma.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Registro estructurado del ingreso, estados y repuestos.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Flujo claro entre recepcionista, mecánico, supervisor.</a:t>
            </a:r>
          </a:p>
          <a:p>
            <a:pPr algn="l" marL="697123" indent="-348562" lvl="1">
              <a:lnSpc>
                <a:spcPts val="4520"/>
              </a:lnSpc>
              <a:buFont typeface="Arial"/>
              <a:buChar char="•"/>
            </a:pPr>
            <a:r>
              <a:rPr lang="en-US" sz="3228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3228" spc="7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razabilidad completa de cada vehículo desde ingreso hasta salida.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56" y="1467698"/>
            <a:ext cx="6020694" cy="4195473"/>
            <a:chOff x="0" y="0"/>
            <a:chExt cx="1061466" cy="739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1466" cy="739674"/>
            </a:xfrm>
            <a:custGeom>
              <a:avLst/>
              <a:gdLst/>
              <a:ahLst/>
              <a:cxnLst/>
              <a:rect r="r" b="b" t="t" l="l"/>
              <a:pathLst>
                <a:path h="73967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06241"/>
                  </a:lnTo>
                  <a:cubicBezTo>
                    <a:pt x="1061466" y="724706"/>
                    <a:pt x="1046498" y="739674"/>
                    <a:pt x="1028033" y="739674"/>
                  </a:cubicBezTo>
                  <a:lnTo>
                    <a:pt x="33433" y="739674"/>
                  </a:lnTo>
                  <a:cubicBezTo>
                    <a:pt x="14968" y="739674"/>
                    <a:pt x="0" y="724706"/>
                    <a:pt x="0" y="70624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61466" cy="730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95461" y="1440469"/>
            <a:ext cx="5817279" cy="4222702"/>
            <a:chOff x="0" y="0"/>
            <a:chExt cx="1025604" cy="744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87722" y="1440469"/>
            <a:ext cx="5817279" cy="4222702"/>
            <a:chOff x="0" y="0"/>
            <a:chExt cx="1025604" cy="7444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08356" y="177660"/>
            <a:ext cx="13084818" cy="99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b="true" sz="5827" spc="54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455" y="1401023"/>
            <a:ext cx="4659483" cy="11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Ingreso y Recepción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6199" y="1326869"/>
            <a:ext cx="5275803" cy="12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b="true" sz="3451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Órdenes de Trabajo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67417" y="1651736"/>
            <a:ext cx="5559145" cy="56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3"/>
              </a:lnSpc>
            </a:pPr>
            <a:r>
              <a:rPr lang="en-US" b="true" sz="3288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Repuestos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6361" y="2586021"/>
            <a:ext cx="565810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strar vehículo (patente, chofer, fecha/hora).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Generar OT automática.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Subir fotos y documentos.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Validación de patentes duplicadas.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405211" y="2576496"/>
            <a:ext cx="5597779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</a:t>
            </a: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 de OTs por estado.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Asignación de mecánicos.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Cambio de estado (ingresado–reparación–pausa–finalizado).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Historial y cierre validado por jefe.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52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Consulta completa de OTs cerradas.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488976" y="2532542"/>
            <a:ext cx="571602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Registro de repues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tos consumidos.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Consulta de stock (API).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Actualización automática.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Alertas de falla de API.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Reportes de consumo.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AutoShape 18" id="18"/>
          <p:cNvSpPr/>
          <p:nvPr/>
        </p:nvSpPr>
        <p:spPr>
          <a:xfrm>
            <a:off x="270455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617436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715117" y="248491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802890" y="-94211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786123" y="-48633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1607699">
            <a:off x="-3475375" y="-192435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49556" y="5891771"/>
            <a:ext cx="6020694" cy="4270453"/>
            <a:chOff x="0" y="0"/>
            <a:chExt cx="1061466" cy="7528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61466" cy="752894"/>
            </a:xfrm>
            <a:custGeom>
              <a:avLst/>
              <a:gdLst/>
              <a:ahLst/>
              <a:cxnLst/>
              <a:rect r="r" b="b" t="t" l="l"/>
              <a:pathLst>
                <a:path h="75289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19461"/>
                  </a:lnTo>
                  <a:cubicBezTo>
                    <a:pt x="1061466" y="737925"/>
                    <a:pt x="1046498" y="752894"/>
                    <a:pt x="1028033" y="752894"/>
                  </a:cubicBezTo>
                  <a:lnTo>
                    <a:pt x="33433" y="752894"/>
                  </a:lnTo>
                  <a:cubicBezTo>
                    <a:pt x="14968" y="752894"/>
                    <a:pt x="0" y="737925"/>
                    <a:pt x="0" y="71946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061466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5461" y="5891771"/>
            <a:ext cx="5817279" cy="4270453"/>
            <a:chOff x="0" y="0"/>
            <a:chExt cx="1025604" cy="7528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87722" y="5891771"/>
            <a:ext cx="5817279" cy="4270453"/>
            <a:chOff x="0" y="0"/>
            <a:chExt cx="1025604" cy="75289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82190" y="5847595"/>
            <a:ext cx="5403671" cy="11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Supervisión y Reportes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60059" y="5802510"/>
            <a:ext cx="4888083" cy="117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b="true" sz="3360" spc="3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Notificaciones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8540" y="5928240"/>
            <a:ext cx="4888083" cy="106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b="true" sz="3060" spc="3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Seguridad y Auditoría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571" y="7014733"/>
            <a:ext cx="5969679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Reporte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 por fecha, mecánico y región.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Dashboards con indicadores.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Exportación PDF/Excel.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Datos siempre actualizados.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6506099" y="7212568"/>
            <a:ext cx="5087283" cy="162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4523" indent="-252261" lvl="1">
              <a:lnSpc>
                <a:spcPts val="3271"/>
              </a:lnSpc>
              <a:buFont typeface="Arial"/>
              <a:buChar char="•"/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Alerta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 por eventos.</a:t>
            </a:r>
          </a:p>
          <a:p>
            <a:pPr algn="l" marL="504523" indent="-252261" lvl="1">
              <a:lnSpc>
                <a:spcPts val="3271"/>
              </a:lnSpc>
              <a:buFont typeface="Arial"/>
              <a:buChar char="•"/>
            </a:pP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Íconos y colores por tipo.</a:t>
            </a:r>
          </a:p>
          <a:p>
            <a:pPr algn="l" marL="504523" indent="-252261" lvl="1">
              <a:lnSpc>
                <a:spcPts val="3271"/>
              </a:lnSpc>
              <a:buFont typeface="Arial"/>
              <a:buChar char="•"/>
            </a:pP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Actualización inmediata.</a:t>
            </a:r>
          </a:p>
          <a:p>
            <a:pPr algn="l">
              <a:lnSpc>
                <a:spcPts val="3271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2638252" y="7163540"/>
            <a:ext cx="5417474" cy="239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Login por rol.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Panel de permis</a:t>
            </a: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</a:t>
            </a: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itácora de acciones.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Alertas por intentos fallidos.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5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Filtros y exportación de auditoría.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AutoShape 40" id="40"/>
          <p:cNvSpPr/>
          <p:nvPr/>
        </p:nvSpPr>
        <p:spPr>
          <a:xfrm>
            <a:off x="396495" y="69553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6506099" y="697444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2615438" y="69934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0668" y="1495978"/>
            <a:ext cx="1661276" cy="164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b="true" sz="9535" spc="896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21465" y="2932201"/>
            <a:ext cx="8659682" cy="5412301"/>
          </a:xfrm>
          <a:custGeom>
            <a:avLst/>
            <a:gdLst/>
            <a:ahLst/>
            <a:cxnLst/>
            <a:rect r="r" b="b" t="t" l="l"/>
            <a:pathLst>
              <a:path h="5412301" w="8659682">
                <a:moveTo>
                  <a:pt x="0" y="0"/>
                </a:moveTo>
                <a:lnTo>
                  <a:pt x="8659681" y="0"/>
                </a:lnTo>
                <a:lnTo>
                  <a:pt x="8659681" y="5412301"/>
                </a:lnTo>
                <a:lnTo>
                  <a:pt x="0" y="5412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80606" y="2932201"/>
            <a:ext cx="6041119" cy="6724267"/>
          </a:xfrm>
          <a:custGeom>
            <a:avLst/>
            <a:gdLst/>
            <a:ahLst/>
            <a:cxnLst/>
            <a:rect r="r" b="b" t="t" l="l"/>
            <a:pathLst>
              <a:path h="6724267" w="6041119">
                <a:moveTo>
                  <a:pt x="0" y="0"/>
                </a:moveTo>
                <a:lnTo>
                  <a:pt x="6041119" y="0"/>
                </a:lnTo>
                <a:lnTo>
                  <a:pt x="6041119" y="6724267"/>
                </a:lnTo>
                <a:lnTo>
                  <a:pt x="0" y="6724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66" r="0" b="-36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70012" y="1550821"/>
            <a:ext cx="1609415" cy="158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3"/>
              </a:lnSpc>
            </a:pPr>
            <a:r>
              <a:rPr lang="en-US" b="true" sz="9238" spc="868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0011" y="962025"/>
            <a:ext cx="63680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asignación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470441" y="2914015"/>
            <a:ext cx="7612933" cy="5534850"/>
          </a:xfrm>
          <a:custGeom>
            <a:avLst/>
            <a:gdLst/>
            <a:ahLst/>
            <a:cxnLst/>
            <a:rect r="r" b="b" t="t" l="l"/>
            <a:pathLst>
              <a:path h="5534850" w="7612933">
                <a:moveTo>
                  <a:pt x="0" y="0"/>
                </a:moveTo>
                <a:lnTo>
                  <a:pt x="7612933" y="0"/>
                </a:lnTo>
                <a:lnTo>
                  <a:pt x="7612933" y="5534850"/>
                </a:lnTo>
                <a:lnTo>
                  <a:pt x="0" y="5534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1" t="0" r="-1597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55799" y="1374574"/>
            <a:ext cx="1661276" cy="164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b="true" sz="9535" spc="896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6385" y="1429417"/>
            <a:ext cx="1688303" cy="158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3"/>
              </a:lnSpc>
            </a:pPr>
            <a:r>
              <a:rPr lang="en-US" b="true" sz="9238" spc="868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4793" y="962025"/>
            <a:ext cx="699849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Supervisión y Reportes 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Módulo de Notificaciones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10005" y="3016754"/>
            <a:ext cx="8733995" cy="5432003"/>
          </a:xfrm>
          <a:custGeom>
            <a:avLst/>
            <a:gdLst/>
            <a:ahLst/>
            <a:cxnLst/>
            <a:rect r="r" b="b" t="t" l="l"/>
            <a:pathLst>
              <a:path h="5432003" w="8733995">
                <a:moveTo>
                  <a:pt x="0" y="0"/>
                </a:moveTo>
                <a:lnTo>
                  <a:pt x="8733995" y="0"/>
                </a:lnTo>
                <a:lnTo>
                  <a:pt x="8733995" y="5432004"/>
                </a:lnTo>
                <a:lnTo>
                  <a:pt x="0" y="5432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6" r="0" b="-246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1137" y="-1029463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64370" y="-604257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45001" y="947110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2866">
            <a:off x="-2249358" y="-2892808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799999">
            <a:off x="13274719" y="790818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21465" y="2285289"/>
            <a:ext cx="3860230" cy="7185816"/>
          </a:xfrm>
          <a:custGeom>
            <a:avLst/>
            <a:gdLst/>
            <a:ahLst/>
            <a:cxnLst/>
            <a:rect r="r" b="b" t="t" l="l"/>
            <a:pathLst>
              <a:path h="7185816" w="3860230">
                <a:moveTo>
                  <a:pt x="0" y="0"/>
                </a:moveTo>
                <a:lnTo>
                  <a:pt x="3860230" y="0"/>
                </a:lnTo>
                <a:lnTo>
                  <a:pt x="3860230" y="7185816"/>
                </a:lnTo>
                <a:lnTo>
                  <a:pt x="0" y="7185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736" r="-11276" b="-177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81695" y="-14287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MOCKUPS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39237" y="962025"/>
            <a:ext cx="66096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Módu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de Seguridad y Auditoría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527176" y="2177235"/>
            <a:ext cx="2644028" cy="7293870"/>
          </a:xfrm>
          <a:custGeom>
            <a:avLst/>
            <a:gdLst/>
            <a:ahLst/>
            <a:cxnLst/>
            <a:rect r="r" b="b" t="t" l="l"/>
            <a:pathLst>
              <a:path h="7293870" w="2644028">
                <a:moveTo>
                  <a:pt x="0" y="0"/>
                </a:moveTo>
                <a:lnTo>
                  <a:pt x="2644028" y="0"/>
                </a:lnTo>
                <a:lnTo>
                  <a:pt x="2644028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66783" y="2177235"/>
            <a:ext cx="2834736" cy="7293870"/>
          </a:xfrm>
          <a:custGeom>
            <a:avLst/>
            <a:gdLst/>
            <a:ahLst/>
            <a:cxnLst/>
            <a:rect r="r" b="b" t="t" l="l"/>
            <a:pathLst>
              <a:path h="7293870" w="2834736">
                <a:moveTo>
                  <a:pt x="0" y="0"/>
                </a:moveTo>
                <a:lnTo>
                  <a:pt x="2834736" y="0"/>
                </a:lnTo>
                <a:lnTo>
                  <a:pt x="2834736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10662" y="2177235"/>
            <a:ext cx="2653145" cy="7293870"/>
          </a:xfrm>
          <a:custGeom>
            <a:avLst/>
            <a:gdLst/>
            <a:ahLst/>
            <a:cxnLst/>
            <a:rect r="r" b="b" t="t" l="l"/>
            <a:pathLst>
              <a:path h="7293870" w="2653145">
                <a:moveTo>
                  <a:pt x="0" y="0"/>
                </a:moveTo>
                <a:lnTo>
                  <a:pt x="2653145" y="0"/>
                </a:lnTo>
                <a:lnTo>
                  <a:pt x="2653145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60405" y="2177235"/>
            <a:ext cx="2078753" cy="7293870"/>
          </a:xfrm>
          <a:custGeom>
            <a:avLst/>
            <a:gdLst/>
            <a:ahLst/>
            <a:cxnLst/>
            <a:rect r="r" b="b" t="t" l="l"/>
            <a:pathLst>
              <a:path h="7293870" w="2078753">
                <a:moveTo>
                  <a:pt x="0" y="0"/>
                </a:moveTo>
                <a:lnTo>
                  <a:pt x="2078753" y="0"/>
                </a:lnTo>
                <a:lnTo>
                  <a:pt x="2078753" y="7293870"/>
                </a:lnTo>
                <a:lnTo>
                  <a:pt x="0" y="7293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90714" y="1931345"/>
            <a:ext cx="1916953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Recepcionista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55268" y="1931345"/>
            <a:ext cx="1857767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del Mecánico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57939" y="1931345"/>
            <a:ext cx="2181318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del Jefe de Taller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40693" y="1931345"/>
            <a:ext cx="1918178" cy="2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  <a:r>
              <a:rPr lang="en-US" sz="16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 de Supervisor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10399679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3 DESARROLLO WEB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7273908" cy="4958225"/>
            <a:chOff x="0" y="0"/>
            <a:chExt cx="1282412" cy="874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12" cy="874150"/>
            </a:xfrm>
            <a:custGeom>
              <a:avLst/>
              <a:gdLst/>
              <a:ahLst/>
              <a:cxnLst/>
              <a:rect r="r" b="b" t="t" l="l"/>
              <a:pathLst>
                <a:path h="874150" w="1282412">
                  <a:moveTo>
                    <a:pt x="27673" y="0"/>
                  </a:moveTo>
                  <a:lnTo>
                    <a:pt x="1254739" y="0"/>
                  </a:lnTo>
                  <a:cubicBezTo>
                    <a:pt x="1270022" y="0"/>
                    <a:pt x="1282412" y="12390"/>
                    <a:pt x="1282412" y="27673"/>
                  </a:cubicBezTo>
                  <a:lnTo>
                    <a:pt x="1282412" y="846477"/>
                  </a:lnTo>
                  <a:cubicBezTo>
                    <a:pt x="1282412" y="853816"/>
                    <a:pt x="1279496" y="860855"/>
                    <a:pt x="1274307" y="866045"/>
                  </a:cubicBezTo>
                  <a:cubicBezTo>
                    <a:pt x="1269117" y="871234"/>
                    <a:pt x="1262078" y="874150"/>
                    <a:pt x="1254739" y="874150"/>
                  </a:cubicBezTo>
                  <a:lnTo>
                    <a:pt x="27673" y="874150"/>
                  </a:lnTo>
                  <a:cubicBezTo>
                    <a:pt x="12390" y="874150"/>
                    <a:pt x="0" y="861760"/>
                    <a:pt x="0" y="846477"/>
                  </a:cubicBezTo>
                  <a:lnTo>
                    <a:pt x="0" y="27673"/>
                  </a:lnTo>
                  <a:cubicBezTo>
                    <a:pt x="0" y="12390"/>
                    <a:pt x="12390" y="0"/>
                    <a:pt x="27673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282412" cy="864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59887" y="3509066"/>
            <a:ext cx="5250968" cy="102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b="true" sz="2960" spc="29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Accesibilidad y Responsividad del Sistema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2637" y="4805984"/>
            <a:ext cx="7068818" cy="244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646" indent="-253823" lvl="1">
              <a:lnSpc>
                <a:spcPts val="3291"/>
              </a:lnSpc>
              <a:buFont typeface="Arial"/>
              <a:buChar char="•"/>
            </a:pPr>
            <a:r>
              <a:rPr lang="en-US" sz="2351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Diseño responsivo, usable en computadores, tablets y teléfonos.</a:t>
            </a:r>
          </a:p>
          <a:p>
            <a:pPr algn="l" marL="507646" indent="-253823" lvl="1">
              <a:lnSpc>
                <a:spcPts val="3291"/>
              </a:lnSpc>
              <a:buFont typeface="Arial"/>
              <a:buChar char="•"/>
            </a:pPr>
            <a:r>
              <a:rPr lang="en-US" sz="2351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Interfaz intuitiva para mejorar la experiencia del usuario.</a:t>
            </a:r>
          </a:p>
          <a:p>
            <a:pPr algn="l" marL="507646" indent="-253823" lvl="1">
              <a:lnSpc>
                <a:spcPts val="3291"/>
              </a:lnSpc>
              <a:buFont typeface="Arial"/>
              <a:buChar char="•"/>
            </a:pPr>
            <a:r>
              <a:rPr lang="en-US" sz="2351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Navegación simple y optimizada para cualquier rol del sistema.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2097797" y="4574319"/>
            <a:ext cx="6841113" cy="1905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7278477" cy="4981298"/>
            <a:chOff x="0" y="0"/>
            <a:chExt cx="1283217" cy="878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3217" cy="878218"/>
            </a:xfrm>
            <a:custGeom>
              <a:avLst/>
              <a:gdLst/>
              <a:ahLst/>
              <a:cxnLst/>
              <a:rect r="r" b="b" t="t" l="l"/>
              <a:pathLst>
                <a:path h="878218" w="1283217">
                  <a:moveTo>
                    <a:pt x="27656" y="0"/>
                  </a:moveTo>
                  <a:lnTo>
                    <a:pt x="1255562" y="0"/>
                  </a:lnTo>
                  <a:cubicBezTo>
                    <a:pt x="1262896" y="0"/>
                    <a:pt x="1269931" y="2914"/>
                    <a:pt x="1275117" y="8100"/>
                  </a:cubicBezTo>
                  <a:cubicBezTo>
                    <a:pt x="1280304" y="13287"/>
                    <a:pt x="1283217" y="20321"/>
                    <a:pt x="1283217" y="27656"/>
                  </a:cubicBezTo>
                  <a:lnTo>
                    <a:pt x="1283217" y="850562"/>
                  </a:lnTo>
                  <a:cubicBezTo>
                    <a:pt x="1283217" y="865836"/>
                    <a:pt x="1270836" y="878218"/>
                    <a:pt x="1255562" y="878218"/>
                  </a:cubicBezTo>
                  <a:lnTo>
                    <a:pt x="27656" y="878218"/>
                  </a:lnTo>
                  <a:cubicBezTo>
                    <a:pt x="12382" y="878218"/>
                    <a:pt x="0" y="865836"/>
                    <a:pt x="0" y="850562"/>
                  </a:cubicBezTo>
                  <a:lnTo>
                    <a:pt x="0" y="27656"/>
                  </a:lnTo>
                  <a:cubicBezTo>
                    <a:pt x="0" y="12382"/>
                    <a:pt x="12382" y="0"/>
                    <a:pt x="27656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283217" cy="868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99543" y="3642416"/>
            <a:ext cx="5531615" cy="55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Entorno WEB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08528" y="4805984"/>
            <a:ext cx="6250335" cy="7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u="sng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8" tooltip="https://aleduocpepsi.pythonanywhere.com"/>
              </a:rPr>
              <a:t>aleDUOCpepsi.pythonanywhere.com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823771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9505630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PROBLEMA Y SOLUCION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6630559" cy="6396544"/>
            <a:chOff x="0" y="0"/>
            <a:chExt cx="1168987" cy="1127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987" cy="1127730"/>
            </a:xfrm>
            <a:custGeom>
              <a:avLst/>
              <a:gdLst/>
              <a:ahLst/>
              <a:cxnLst/>
              <a:rect r="r" b="b" t="t" l="l"/>
              <a:pathLst>
                <a:path h="1127730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1097372"/>
                  </a:lnTo>
                  <a:cubicBezTo>
                    <a:pt x="1168987" y="1105423"/>
                    <a:pt x="1165789" y="1113145"/>
                    <a:pt x="1160096" y="1118838"/>
                  </a:cubicBezTo>
                  <a:cubicBezTo>
                    <a:pt x="1154403" y="1124531"/>
                    <a:pt x="1146681" y="1127730"/>
                    <a:pt x="1138630" y="1127730"/>
                  </a:cubicBezTo>
                  <a:lnTo>
                    <a:pt x="30358" y="1127730"/>
                  </a:lnTo>
                  <a:cubicBezTo>
                    <a:pt x="22306" y="1127730"/>
                    <a:pt x="14585" y="1124531"/>
                    <a:pt x="8892" y="1118838"/>
                  </a:cubicBezTo>
                  <a:cubicBezTo>
                    <a:pt x="3198" y="1113145"/>
                    <a:pt x="0" y="1105423"/>
                    <a:pt x="0" y="1097372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68987" cy="1118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59887" y="3509066"/>
            <a:ext cx="5250968" cy="106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b="true" sz="3060" spc="3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PROBLEMA ACTUAL EN PEPSICO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3195" y="4693300"/>
            <a:ext cx="6607456" cy="477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oceso totalmente manual.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Cero trazabilidad del vehículo dentro del taller.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Duplicidad de registros y pérdida de información.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Descoordinación entre choferes, mecánicos y supervisores.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 existe visibilidad en tiempo real del estado de las OTs.</a:t>
            </a:r>
          </a:p>
          <a:p>
            <a:pPr algn="l" marL="486058" indent="-243029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Falta de control para medir tiempos, pausas y productividad.</a:t>
            </a:r>
          </a:p>
          <a:p>
            <a:pPr algn="l">
              <a:lnSpc>
                <a:spcPts val="3151"/>
              </a:lnSpc>
            </a:pPr>
          </a:p>
        </p:txBody>
      </p:sp>
      <p:sp>
        <p:nvSpPr>
          <p:cNvPr name="AutoShape 14" id="14"/>
          <p:cNvSpPr/>
          <p:nvPr/>
        </p:nvSpPr>
        <p:spPr>
          <a:xfrm>
            <a:off x="2097797" y="459336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6630559" cy="6419617"/>
            <a:chOff x="0" y="0"/>
            <a:chExt cx="1168987" cy="11317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8987" cy="1131798"/>
            </a:xfrm>
            <a:custGeom>
              <a:avLst/>
              <a:gdLst/>
              <a:ahLst/>
              <a:cxnLst/>
              <a:rect r="r" b="b" t="t" l="l"/>
              <a:pathLst>
                <a:path h="1131798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1101440"/>
                  </a:lnTo>
                  <a:cubicBezTo>
                    <a:pt x="1168987" y="1109491"/>
                    <a:pt x="1165789" y="1117213"/>
                    <a:pt x="1160096" y="1122906"/>
                  </a:cubicBezTo>
                  <a:cubicBezTo>
                    <a:pt x="1154403" y="1128599"/>
                    <a:pt x="1146681" y="1131798"/>
                    <a:pt x="1138630" y="1131798"/>
                  </a:cubicBezTo>
                  <a:lnTo>
                    <a:pt x="30358" y="1131798"/>
                  </a:lnTo>
                  <a:cubicBezTo>
                    <a:pt x="22306" y="1131798"/>
                    <a:pt x="14585" y="1128599"/>
                    <a:pt x="8892" y="1122906"/>
                  </a:cubicBezTo>
                  <a:cubicBezTo>
                    <a:pt x="3198" y="1117213"/>
                    <a:pt x="0" y="1109491"/>
                    <a:pt x="0" y="1101440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168987" cy="1122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852061" y="3615671"/>
            <a:ext cx="4888083" cy="55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80823" y="4657060"/>
            <a:ext cx="6630559" cy="439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taforma web para gestionar todo el proceso de taller.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istro de ingresos y generación automática de Orden de Trabajo.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estión completa de estados, pausas y tiempos.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Perfiles por rol: recepcionista, mecánico, supervisor, jefe y administrador.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Interfaz responsiva, usable en PC y dispositivos móviles.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184518" y="3474303"/>
            <a:ext cx="12358114" cy="575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1418" indent="-445709" lvl="1">
              <a:lnSpc>
                <a:spcPts val="5780"/>
              </a:lnSpc>
              <a:buFont typeface="Arial"/>
              <a:buChar char="•"/>
            </a:pPr>
            <a:r>
              <a:rPr lang="en-US" sz="412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incluyó un mecanismo de importación y exportación de datos en formato Excel para facilitar la carga inicial de información. Esta funcionalidad permite, por ejemplo, cargar en masa listas de usuarios, vehículos o repuestos al sistema a partir de plantillas Excel predefinidas, aplicando validaciones y limpieza de datos antes de almacenarlos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854314" y="1047138"/>
            <a:ext cx="10399679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3 DESARROLLO 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4314" y="1889702"/>
            <a:ext cx="12540770" cy="111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8"/>
              </a:lnSpc>
            </a:pPr>
            <a:r>
              <a:rPr lang="en-US" b="true" sz="6527" spc="613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CARGA DE DATOS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10399679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3 DESARROLLO WEB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89702"/>
            <a:ext cx="12540770" cy="111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8"/>
              </a:lnSpc>
            </a:pPr>
            <a:r>
              <a:rPr lang="en-US" b="true" sz="6527" spc="613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CARGA DE DATOS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7273908" cy="5484136"/>
            <a:chOff x="0" y="0"/>
            <a:chExt cx="1282412" cy="9668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12" cy="966870"/>
            </a:xfrm>
            <a:custGeom>
              <a:avLst/>
              <a:gdLst/>
              <a:ahLst/>
              <a:cxnLst/>
              <a:rect r="r" b="b" t="t" l="l"/>
              <a:pathLst>
                <a:path h="966870" w="1282412">
                  <a:moveTo>
                    <a:pt x="27673" y="0"/>
                  </a:moveTo>
                  <a:lnTo>
                    <a:pt x="1254739" y="0"/>
                  </a:lnTo>
                  <a:cubicBezTo>
                    <a:pt x="1270022" y="0"/>
                    <a:pt x="1282412" y="12390"/>
                    <a:pt x="1282412" y="27673"/>
                  </a:cubicBezTo>
                  <a:lnTo>
                    <a:pt x="1282412" y="939197"/>
                  </a:lnTo>
                  <a:cubicBezTo>
                    <a:pt x="1282412" y="954480"/>
                    <a:pt x="1270022" y="966870"/>
                    <a:pt x="1254739" y="966870"/>
                  </a:cubicBezTo>
                  <a:lnTo>
                    <a:pt x="27673" y="966870"/>
                  </a:lnTo>
                  <a:cubicBezTo>
                    <a:pt x="12390" y="966870"/>
                    <a:pt x="0" y="954480"/>
                    <a:pt x="0" y="939197"/>
                  </a:cubicBezTo>
                  <a:lnTo>
                    <a:pt x="0" y="27673"/>
                  </a:lnTo>
                  <a:cubicBezTo>
                    <a:pt x="0" y="12390"/>
                    <a:pt x="12390" y="0"/>
                    <a:pt x="27673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282412" cy="957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779017" y="3710308"/>
            <a:ext cx="5250968" cy="50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b="true" sz="2960" spc="29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Módulo de Carga Masiva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0092" y="4796459"/>
            <a:ext cx="7068818" cy="290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Importación de archivos Excel/CSV con plantillas conocidas.</a:t>
            </a:r>
          </a:p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Validación de tipos de datos.</a:t>
            </a:r>
          </a:p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Limpieza básica.</a:t>
            </a:r>
          </a:p>
          <a:p>
            <a:pPr algn="l" marL="594004" indent="-297002" lvl="1">
              <a:lnSpc>
                <a:spcPts val="3851"/>
              </a:lnSpc>
              <a:buFont typeface="Arial"/>
              <a:buChar char="•"/>
            </a:pPr>
            <a:r>
              <a:rPr lang="en-US" sz="2751" spc="6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Evita duplicidades simples usando claves de negocio.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2097797" y="4574319"/>
            <a:ext cx="6841113" cy="1905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7278477" cy="5507209"/>
            <a:chOff x="0" y="0"/>
            <a:chExt cx="1283217" cy="9709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3217" cy="970937"/>
            </a:xfrm>
            <a:custGeom>
              <a:avLst/>
              <a:gdLst/>
              <a:ahLst/>
              <a:cxnLst/>
              <a:rect r="r" b="b" t="t" l="l"/>
              <a:pathLst>
                <a:path h="970937" w="1283217">
                  <a:moveTo>
                    <a:pt x="27656" y="0"/>
                  </a:moveTo>
                  <a:lnTo>
                    <a:pt x="1255562" y="0"/>
                  </a:lnTo>
                  <a:cubicBezTo>
                    <a:pt x="1262896" y="0"/>
                    <a:pt x="1269931" y="2914"/>
                    <a:pt x="1275117" y="8100"/>
                  </a:cubicBezTo>
                  <a:cubicBezTo>
                    <a:pt x="1280304" y="13287"/>
                    <a:pt x="1283217" y="20321"/>
                    <a:pt x="1283217" y="27656"/>
                  </a:cubicBezTo>
                  <a:lnTo>
                    <a:pt x="1283217" y="943282"/>
                  </a:lnTo>
                  <a:cubicBezTo>
                    <a:pt x="1283217" y="958556"/>
                    <a:pt x="1270836" y="970937"/>
                    <a:pt x="1255562" y="970937"/>
                  </a:cubicBezTo>
                  <a:lnTo>
                    <a:pt x="27656" y="970937"/>
                  </a:lnTo>
                  <a:cubicBezTo>
                    <a:pt x="12382" y="970937"/>
                    <a:pt x="0" y="958556"/>
                    <a:pt x="0" y="943282"/>
                  </a:cubicBezTo>
                  <a:lnTo>
                    <a:pt x="0" y="27656"/>
                  </a:lnTo>
                  <a:cubicBezTo>
                    <a:pt x="0" y="12382"/>
                    <a:pt x="12382" y="0"/>
                    <a:pt x="27656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283217" cy="961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99543" y="3642416"/>
            <a:ext cx="5531615" cy="55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Propuesta de Evolución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08528" y="4796459"/>
            <a:ext cx="6881428" cy="241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Mapeo dinámico de columnas.</a:t>
            </a:r>
          </a:p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Reglas de limpieza parametrizables.</a:t>
            </a:r>
          </a:p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Detección avanzada de duplicados.</a:t>
            </a:r>
          </a:p>
          <a:p>
            <a:pPr algn="l" marL="593853" indent="-296927" lvl="1">
              <a:lnSpc>
                <a:spcPts val="3850"/>
              </a:lnSpc>
              <a:buFont typeface="Arial"/>
              <a:buChar char="•"/>
            </a:pPr>
            <a:r>
              <a:rPr lang="en-US" sz="2750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Soporte para múltiples formatos (Excel, CSV, TXT, PDF, SQL, etc).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718681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619836" y="40029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4 TESTING Y ASEGURAMIENTO DE CALIDAD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97017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Objetivo: Validar la estabilidad, funcionamiento, seguridad y rendimiento de la plataforma desarrollada para la gestión de ingreso de vehículos al taller.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HERRAMIENTAS UTILIZADAS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587644" y="3445631"/>
            <a:ext cx="4673600" cy="4673600"/>
          </a:xfrm>
          <a:custGeom>
            <a:avLst/>
            <a:gdLst/>
            <a:ahLst/>
            <a:cxnLst/>
            <a:rect r="r" b="b" t="t" l="l"/>
            <a:pathLst>
              <a:path h="4673600" w="4673600">
                <a:moveTo>
                  <a:pt x="0" y="0"/>
                </a:moveTo>
                <a:lnTo>
                  <a:pt x="4673600" y="0"/>
                </a:lnTo>
                <a:lnTo>
                  <a:pt x="4673600" y="4673600"/>
                </a:lnTo>
                <a:lnTo>
                  <a:pt x="0" y="467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91973" y="3351746"/>
            <a:ext cx="8425991" cy="2717382"/>
          </a:xfrm>
          <a:custGeom>
            <a:avLst/>
            <a:gdLst/>
            <a:ahLst/>
            <a:cxnLst/>
            <a:rect r="r" b="b" t="t" l="l"/>
            <a:pathLst>
              <a:path h="2717382" w="8425991">
                <a:moveTo>
                  <a:pt x="0" y="0"/>
                </a:moveTo>
                <a:lnTo>
                  <a:pt x="8425991" y="0"/>
                </a:lnTo>
                <a:lnTo>
                  <a:pt x="8425991" y="2717382"/>
                </a:lnTo>
                <a:lnTo>
                  <a:pt x="0" y="2717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0" t="0" r="-39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31559" y="3587931"/>
            <a:ext cx="4276214" cy="2245012"/>
          </a:xfrm>
          <a:custGeom>
            <a:avLst/>
            <a:gdLst/>
            <a:ahLst/>
            <a:cxnLst/>
            <a:rect r="r" b="b" t="t" l="l"/>
            <a:pathLst>
              <a:path h="2245012" w="4276214">
                <a:moveTo>
                  <a:pt x="0" y="0"/>
                </a:moveTo>
                <a:lnTo>
                  <a:pt x="4276214" y="0"/>
                </a:lnTo>
                <a:lnTo>
                  <a:pt x="4276214" y="2245012"/>
                </a:lnTo>
                <a:lnTo>
                  <a:pt x="0" y="2245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08345" y="8062081"/>
            <a:ext cx="4997211" cy="96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Dja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ngo Test Client y Django TestCase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1076" y="5725281"/>
            <a:ext cx="4997211" cy="47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OWASP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ZAP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0789" y="6144149"/>
            <a:ext cx="4997211" cy="47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Grafana k6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HERRAMIENTAS UTILIZADAS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035893" y="3372107"/>
            <a:ext cx="12253787" cy="484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Dja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ngo Test Client y Django TestCase: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 del modelo y reglas de negocio.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integración de vistas, permisos y flujos.</a:t>
            </a:r>
          </a:p>
          <a:p>
            <a:pPr algn="l">
              <a:lnSpc>
                <a:spcPts val="3882"/>
              </a:lnSpc>
            </a:pP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OWASP ZAP: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análisis de seguridad y vulnerabilidades OWASP.</a:t>
            </a:r>
          </a:p>
          <a:p>
            <a:pPr algn="l">
              <a:lnSpc>
                <a:spcPts val="3882"/>
              </a:lnSpc>
            </a:pP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Grafana k6:</a:t>
            </a:r>
          </a:p>
          <a:p>
            <a:pPr algn="l" marL="1197533" indent="-399178" lvl="2">
              <a:lnSpc>
                <a:spcPts val="3882"/>
              </a:lnSpc>
              <a:buFont typeface="Arial"/>
              <a:buChar char="⚬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rendimiento, carga y estrés para medir estabilidad y latencia.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619836" y="40029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4 TESTING Y ASEGURAMIENTO DE CALIDAD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97017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Garan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tizan que la plataforma funcione correctamente antes de entregarla.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Identifican errores en reglas de negocio, permisos o validaciones.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Detectan vulnerabilidades que podrían comprometer datos sensibles.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Permiten evaluar la estabilidad con múltiples usuarios simultáneos.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Reducen riesgos en producción y aumentan la calidad del software.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5863" y="3001717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</a:t>
            </a: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 qué son importantes las pruebas?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05054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3451" y="4097891"/>
            <a:ext cx="13441098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Suma de repuestos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Suma de mano de obra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Total final sin intervención humana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Cálculo consistente según reglas del negocio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23451" y="2160388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Verificar que el sistema calcule correctamente el total de una Orden de Trabajo.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3451" y="7342133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qué es importante para PepsiCo: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existían errores manuales en cálculos de mantenimiento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había transparencia ni control de costos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taller calculaba diferente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386978" y="1415149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8534" y="1271881"/>
            <a:ext cx="6884020" cy="5778062"/>
          </a:xfrm>
          <a:custGeom>
            <a:avLst/>
            <a:gdLst/>
            <a:ahLst/>
            <a:cxnLst/>
            <a:rect r="r" b="b" t="t" l="l"/>
            <a:pathLst>
              <a:path h="5778062" w="6884020">
                <a:moveTo>
                  <a:pt x="0" y="0"/>
                </a:moveTo>
                <a:lnTo>
                  <a:pt x="6884020" y="0"/>
                </a:lnTo>
                <a:lnTo>
                  <a:pt x="6884020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53144" y="2818116"/>
            <a:ext cx="11301259" cy="6074427"/>
          </a:xfrm>
          <a:custGeom>
            <a:avLst/>
            <a:gdLst/>
            <a:ahLst/>
            <a:cxnLst/>
            <a:rect r="r" b="b" t="t" l="l"/>
            <a:pathLst>
              <a:path h="6074427" w="11301259">
                <a:moveTo>
                  <a:pt x="0" y="0"/>
                </a:moveTo>
                <a:lnTo>
                  <a:pt x="11301259" y="0"/>
                </a:lnTo>
                <a:lnTo>
                  <a:pt x="11301259" y="6074427"/>
                </a:lnTo>
                <a:lnTo>
                  <a:pt x="0" y="60744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109290" y="121808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670570"/>
            <a:ext cx="15306203" cy="6218145"/>
          </a:xfrm>
          <a:custGeom>
            <a:avLst/>
            <a:gdLst/>
            <a:ahLst/>
            <a:cxnLst/>
            <a:rect r="r" b="b" t="t" l="l"/>
            <a:pathLst>
              <a:path h="6218145" w="15306203">
                <a:moveTo>
                  <a:pt x="0" y="0"/>
                </a:moveTo>
                <a:lnTo>
                  <a:pt x="15306203" y="0"/>
                </a:lnTo>
                <a:lnTo>
                  <a:pt x="15306203" y="6218144"/>
                </a:lnTo>
                <a:lnTo>
                  <a:pt x="0" y="6218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662802" y="1988097"/>
            <a:ext cx="14069421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</a:t>
            </a:r>
          </a:p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9974" y="571913"/>
            <a:ext cx="11301259" cy="4365111"/>
          </a:xfrm>
          <a:custGeom>
            <a:avLst/>
            <a:gdLst/>
            <a:ahLst/>
            <a:cxnLst/>
            <a:rect r="r" b="b" t="t" l="l"/>
            <a:pathLst>
              <a:path h="4365111" w="11301259">
                <a:moveTo>
                  <a:pt x="0" y="0"/>
                </a:moveTo>
                <a:lnTo>
                  <a:pt x="11301259" y="0"/>
                </a:lnTo>
                <a:lnTo>
                  <a:pt x="11301259" y="4365111"/>
                </a:lnTo>
                <a:lnTo>
                  <a:pt x="0" y="4365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35893" y="4937024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9" y="0"/>
                </a:lnTo>
                <a:lnTo>
                  <a:pt x="11301259" y="4449871"/>
                </a:lnTo>
                <a:lnTo>
                  <a:pt x="0" y="44498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241163" y="5570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22158" y="-9611540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9284744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METODOLOGÍA Y ROLES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77184" y="-230489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3224349"/>
            <a:ext cx="13993952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Metodología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desarrollo del proyecto se utilizará la metodología tradicional de gestión y desarrollo de software, en la cual las fases se realizan de manera secuencial y estructurada, permitiendo planificar, organizar y controlar cada etapa del ciclo de vida del sistema.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Durante 15 semanas aproximadamente, desde la planificación hasta la puesta el cierre del proyecto.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Roles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Líder de Proyecto: Bairon Labe (coordinación, hitos, comunicación).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Analista de Requerimientos: Alexander Aguilera (documentación, diagramas, validación).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Desarrollador: Alexander Aguilera (MVP, BD, reportes).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QA &amp; Documentación: Bairon Labe (pruebas, incidencias, manuales).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05054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UNITARIAS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3451" y="3863283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Integridad de datos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Prevención de registros repetidos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Bloqueo automático de duplicidad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23451" y="2160388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Asegurar que no existan vehículos duplicados.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3451" y="6681952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qué es importante para PepsiCo: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ocurrían errores de trazabilidad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Habían vehículos duplicados en planillas manuales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generaban OT asociadas al mismo vehículo dos veces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872450" y="1156282"/>
            <a:ext cx="14069421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</a:t>
            </a:r>
          </a:p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UNITARIAS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92217" y="1156830"/>
            <a:ext cx="11301259" cy="2514530"/>
          </a:xfrm>
          <a:custGeom>
            <a:avLst/>
            <a:gdLst/>
            <a:ahLst/>
            <a:cxnLst/>
            <a:rect r="r" b="b" t="t" l="l"/>
            <a:pathLst>
              <a:path h="2514530" w="11301259">
                <a:moveTo>
                  <a:pt x="0" y="0"/>
                </a:moveTo>
                <a:lnTo>
                  <a:pt x="11301259" y="0"/>
                </a:lnTo>
                <a:lnTo>
                  <a:pt x="11301259" y="2514530"/>
                </a:lnTo>
                <a:lnTo>
                  <a:pt x="0" y="2514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743" y="3671360"/>
            <a:ext cx="8640600" cy="5843206"/>
          </a:xfrm>
          <a:custGeom>
            <a:avLst/>
            <a:gdLst/>
            <a:ahLst/>
            <a:cxnLst/>
            <a:rect r="r" b="b" t="t" l="l"/>
            <a:pathLst>
              <a:path h="5843206" w="8640600">
                <a:moveTo>
                  <a:pt x="0" y="0"/>
                </a:moveTo>
                <a:lnTo>
                  <a:pt x="8640600" y="0"/>
                </a:lnTo>
                <a:lnTo>
                  <a:pt x="8640600" y="5843205"/>
                </a:lnTo>
                <a:lnTo>
                  <a:pt x="0" y="5843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11689" y="3671360"/>
            <a:ext cx="8359841" cy="5893688"/>
          </a:xfrm>
          <a:custGeom>
            <a:avLst/>
            <a:gdLst/>
            <a:ahLst/>
            <a:cxnLst/>
            <a:rect r="r" b="b" t="t" l="l"/>
            <a:pathLst>
              <a:path h="5893688" w="8359841">
                <a:moveTo>
                  <a:pt x="0" y="0"/>
                </a:moveTo>
                <a:lnTo>
                  <a:pt x="8359841" y="0"/>
                </a:lnTo>
                <a:lnTo>
                  <a:pt x="8359841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05054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FUNCIONALES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los módulos funcionen CONECTADOS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Vistas ↔ modelos ↔ roles ↔ sesiones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Flujos completos entre distintos componentes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9836" y="5303877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 → Home → OT por rol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Admin ve todas las OTs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Mec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áni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 solo ve las asignadas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Crear OT requiere usuario autenticado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Redirige correctamente si no hay sesión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FUNCIONALES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78908" y="3912356"/>
            <a:ext cx="11301259" cy="6215692"/>
          </a:xfrm>
          <a:custGeom>
            <a:avLst/>
            <a:gdLst/>
            <a:ahLst/>
            <a:cxnLst/>
            <a:rect r="r" b="b" t="t" l="l"/>
            <a:pathLst>
              <a:path h="6215692" w="11301259">
                <a:moveTo>
                  <a:pt x="0" y="0"/>
                </a:moveTo>
                <a:lnTo>
                  <a:pt x="11301259" y="0"/>
                </a:lnTo>
                <a:lnTo>
                  <a:pt x="11301259" y="6215693"/>
                </a:lnTo>
                <a:lnTo>
                  <a:pt x="0" y="6215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1797806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global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✔ 22 p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ruebas de integración ejecutadas — 100% aprobadas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Cubre módulos como: Autenticación, CRUD OT, Seguridad, Usuarios, Repuestos, Vehículos, Exportación y flujos E2E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56592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INTEGRACIÓN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el sistema haga lo que debe hacer según los RF.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9836" y="4242191"/>
            <a:ext cx="13441098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Crear y finalizar una OT completa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Reservar un vehículo disponible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Agregar repuestos y recalcular totales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Exportar ordenes a Excel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16288" y="918331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INTEGRACIÓN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035893" y="3524243"/>
            <a:ext cx="10989908" cy="4660968"/>
          </a:xfrm>
          <a:custGeom>
            <a:avLst/>
            <a:gdLst/>
            <a:ahLst/>
            <a:cxnLst/>
            <a:rect r="r" b="b" t="t" l="l"/>
            <a:pathLst>
              <a:path h="4660968" w="10989908">
                <a:moveTo>
                  <a:pt x="0" y="0"/>
                </a:moveTo>
                <a:lnTo>
                  <a:pt x="10989908" y="0"/>
                </a:lnTo>
                <a:lnTo>
                  <a:pt x="10989908" y="4660968"/>
                </a:lnTo>
                <a:lnTo>
                  <a:pt x="0" y="4660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1797806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global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✔ To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dos los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fl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os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unci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ales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clav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f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 val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idados 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xi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tos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am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239671" y="707465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SEGURIDAD 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(OWASP ZAP)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836" y="2520515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validan?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Configuración segura de cabeceras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Manejo correcto de cookies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Posibles puntos de XSS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Exposición de información sensible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91989" y="5973874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 reales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alta de Content-Security-Policy (CSP)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Cookie sin flag HttpOnly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6424" y="3957797"/>
            <a:ext cx="8337666" cy="5827635"/>
          </a:xfrm>
          <a:custGeom>
            <a:avLst/>
            <a:gdLst/>
            <a:ahLst/>
            <a:cxnLst/>
            <a:rect r="r" b="b" t="t" l="l"/>
            <a:pathLst>
              <a:path h="5827635" w="8337666">
                <a:moveTo>
                  <a:pt x="0" y="0"/>
                </a:moveTo>
                <a:lnTo>
                  <a:pt x="8337665" y="0"/>
                </a:lnTo>
                <a:lnTo>
                  <a:pt x="8337665" y="5827635"/>
                </a:lnTo>
                <a:lnTo>
                  <a:pt x="0" y="5827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58015" y="3964500"/>
            <a:ext cx="8418976" cy="5820933"/>
          </a:xfrm>
          <a:custGeom>
            <a:avLst/>
            <a:gdLst/>
            <a:ahLst/>
            <a:cxnLst/>
            <a:rect r="r" b="b" t="t" l="l"/>
            <a:pathLst>
              <a:path h="5820933" w="8418976">
                <a:moveTo>
                  <a:pt x="0" y="0"/>
                </a:moveTo>
                <a:lnTo>
                  <a:pt x="8418976" y="0"/>
                </a:lnTo>
                <a:lnTo>
                  <a:pt x="8418976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2269050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0 vulnerabilidades críticas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Varia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 advertencias c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orregib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les en 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pr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oducci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ó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6287" y="430739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SEGURIDAD 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(OWASP ZAP)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907121" y="286630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 (K6)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TIEMPO DE RESPUESTA REPORTES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860" y="4879826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Criterio de aceptación: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Tiempo de generación ≤ 10 segundos.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9860" y="3124119"/>
            <a:ext cx="134410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 Validado: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RNF-07: “Los reportes deben generarse en menos de 10 segundos.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92606" y="3919510"/>
            <a:ext cx="7651394" cy="6035037"/>
          </a:xfrm>
          <a:custGeom>
            <a:avLst/>
            <a:gdLst/>
            <a:ahLst/>
            <a:cxnLst/>
            <a:rect r="r" b="b" t="t" l="l"/>
            <a:pathLst>
              <a:path h="6035037" w="7651394">
                <a:moveTo>
                  <a:pt x="0" y="0"/>
                </a:moveTo>
                <a:lnTo>
                  <a:pt x="7651394" y="0"/>
                </a:lnTo>
                <a:lnTo>
                  <a:pt x="7651394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9193" y="3922586"/>
            <a:ext cx="7680107" cy="6028884"/>
          </a:xfrm>
          <a:custGeom>
            <a:avLst/>
            <a:gdLst/>
            <a:ahLst/>
            <a:cxnLst/>
            <a:rect r="r" b="b" t="t" l="l"/>
            <a:pathLst>
              <a:path h="6028884" w="7680107">
                <a:moveTo>
                  <a:pt x="0" y="0"/>
                </a:moveTo>
                <a:lnTo>
                  <a:pt x="7680107" y="0"/>
                </a:lnTo>
                <a:lnTo>
                  <a:pt x="7680107" y="6028885"/>
                </a:lnTo>
                <a:lnTo>
                  <a:pt x="0" y="6028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5893" y="2269050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de la prueba: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Tiempo prom</a:t>
            </a: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edio medido (p95): 3.8 segundos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El tiempo es muy inferior al máximo permitido → Se valida RNF-07.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RENDIMIENTO (K6)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5065959" y="-7051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837936" y="-928989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2467528" y="7740059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54314" y="1047138"/>
            <a:ext cx="9505630" cy="197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</a:t>
            </a:r>
          </a:p>
          <a:p>
            <a:pPr algn="l">
              <a:lnSpc>
                <a:spcPts val="796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2315930">
            <a:off x="-2561407" y="-19832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54314" y="1870652"/>
            <a:ext cx="9823565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PROYECTO APT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0092" y="3451625"/>
            <a:ext cx="6630559" cy="4958225"/>
            <a:chOff x="0" y="0"/>
            <a:chExt cx="1168987" cy="874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987" cy="874150"/>
            </a:xfrm>
            <a:custGeom>
              <a:avLst/>
              <a:gdLst/>
              <a:ahLst/>
              <a:cxnLst/>
              <a:rect r="r" b="b" t="t" l="l"/>
              <a:pathLst>
                <a:path h="874150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843792"/>
                  </a:lnTo>
                  <a:cubicBezTo>
                    <a:pt x="1168987" y="851843"/>
                    <a:pt x="1165789" y="859565"/>
                    <a:pt x="1160096" y="865258"/>
                  </a:cubicBezTo>
                  <a:cubicBezTo>
                    <a:pt x="1154403" y="870951"/>
                    <a:pt x="1146681" y="874150"/>
                    <a:pt x="1138630" y="874150"/>
                  </a:cubicBezTo>
                  <a:lnTo>
                    <a:pt x="30358" y="874150"/>
                  </a:lnTo>
                  <a:cubicBezTo>
                    <a:pt x="22306" y="874150"/>
                    <a:pt x="14585" y="870951"/>
                    <a:pt x="8892" y="865258"/>
                  </a:cubicBezTo>
                  <a:cubicBezTo>
                    <a:pt x="3198" y="859565"/>
                    <a:pt x="0" y="851843"/>
                    <a:pt x="0" y="843792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68987" cy="864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59887" y="3509066"/>
            <a:ext cx="5250968" cy="102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b="true" sz="2960" spc="29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 proyecto debía entregar estas capacidades clave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0092" y="4805984"/>
            <a:ext cx="6630559" cy="199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Registro y programación de ingresos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Gestión completa de estados y pausas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Perfiles diferenciados por rol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Carga y consulta de documentos y fotografías</a:t>
            </a:r>
          </a:p>
          <a:p>
            <a:pPr algn="l" marL="486057" indent="-243028" lvl="1">
              <a:lnSpc>
                <a:spcPts val="3151"/>
              </a:lnSpc>
              <a:buFont typeface="Arial"/>
              <a:buChar char="•"/>
            </a:pPr>
            <a:r>
              <a:rPr lang="en-US" sz="2251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Notificaciones y reportes automáticos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097797" y="459336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80823" y="3428552"/>
            <a:ext cx="6630559" cy="4981298"/>
            <a:chOff x="0" y="0"/>
            <a:chExt cx="1168987" cy="878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8987" cy="878218"/>
            </a:xfrm>
            <a:custGeom>
              <a:avLst/>
              <a:gdLst/>
              <a:ahLst/>
              <a:cxnLst/>
              <a:rect r="r" b="b" t="t" l="l"/>
              <a:pathLst>
                <a:path h="878218" w="1168987">
                  <a:moveTo>
                    <a:pt x="30358" y="0"/>
                  </a:moveTo>
                  <a:lnTo>
                    <a:pt x="1138630" y="0"/>
                  </a:lnTo>
                  <a:cubicBezTo>
                    <a:pt x="1146681" y="0"/>
                    <a:pt x="1154403" y="3198"/>
                    <a:pt x="1160096" y="8892"/>
                  </a:cubicBezTo>
                  <a:cubicBezTo>
                    <a:pt x="1165789" y="14585"/>
                    <a:pt x="1168987" y="22306"/>
                    <a:pt x="1168987" y="30358"/>
                  </a:cubicBezTo>
                  <a:lnTo>
                    <a:pt x="1168987" y="847860"/>
                  </a:lnTo>
                  <a:cubicBezTo>
                    <a:pt x="1168987" y="855911"/>
                    <a:pt x="1165789" y="863633"/>
                    <a:pt x="1160096" y="869326"/>
                  </a:cubicBezTo>
                  <a:cubicBezTo>
                    <a:pt x="1154403" y="875019"/>
                    <a:pt x="1146681" y="878218"/>
                    <a:pt x="1138630" y="878218"/>
                  </a:cubicBezTo>
                  <a:lnTo>
                    <a:pt x="30358" y="878218"/>
                  </a:lnTo>
                  <a:cubicBezTo>
                    <a:pt x="22306" y="878218"/>
                    <a:pt x="14585" y="875019"/>
                    <a:pt x="8892" y="869326"/>
                  </a:cubicBezTo>
                  <a:cubicBezTo>
                    <a:pt x="3198" y="863633"/>
                    <a:pt x="0" y="855911"/>
                    <a:pt x="0" y="847860"/>
                  </a:cubicBezTo>
                  <a:lnTo>
                    <a:pt x="0" y="30358"/>
                  </a:lnTo>
                  <a:cubicBezTo>
                    <a:pt x="0" y="22306"/>
                    <a:pt x="3198" y="14585"/>
                    <a:pt x="8892" y="8892"/>
                  </a:cubicBezTo>
                  <a:cubicBezTo>
                    <a:pt x="14585" y="3198"/>
                    <a:pt x="22306" y="0"/>
                    <a:pt x="30358" y="0"/>
                  </a:cubicBez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168987" cy="868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46952" y="3473506"/>
            <a:ext cx="5531615" cy="106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b="true" sz="3060" spc="3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Cómo demostramos que se cumplió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80823" y="4657060"/>
            <a:ext cx="6630559" cy="239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ruebas Unitarias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Integración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Funcionales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Seguridad (OWASP)</a:t>
            </a:r>
          </a:p>
          <a:p>
            <a:pPr algn="l" marL="485906" indent="-242953" lvl="1">
              <a:lnSpc>
                <a:spcPts val="3150"/>
              </a:lnSpc>
              <a:buFont typeface="Arial"/>
              <a:buChar char="•"/>
            </a:pP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250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ruebas de Rendimiento (k6)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0208528" y="4574319"/>
            <a:ext cx="617514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586465" y="598761"/>
            <a:ext cx="13048329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CARGA (K6)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30 USUARIOS CONCURRENTES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5184" y="2974051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Requerimiento Validado: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08: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“La plataforma debe manejar al menos 200 usuarios concurrentes.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5184" y="4760146"/>
            <a:ext cx="134410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Criterio de ac</a:t>
            </a: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eptación: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Concurrencia estable sin degradación y error_rate &lt; 1%.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682476" y="1921042"/>
            <a:ext cx="6725479" cy="8006522"/>
          </a:xfrm>
          <a:custGeom>
            <a:avLst/>
            <a:gdLst/>
            <a:ahLst/>
            <a:cxnLst/>
            <a:rect r="r" b="b" t="t" l="l"/>
            <a:pathLst>
              <a:path h="8006522" w="6725479">
                <a:moveTo>
                  <a:pt x="0" y="0"/>
                </a:moveTo>
                <a:lnTo>
                  <a:pt x="6725479" y="0"/>
                </a:lnTo>
                <a:lnTo>
                  <a:pt x="6725479" y="8006523"/>
                </a:lnTo>
                <a:lnTo>
                  <a:pt x="0" y="8006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CARGA (K6)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67246" y="3428775"/>
            <a:ext cx="7127232" cy="212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de la prueba: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Usuarios concurrentes: 30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Ta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sa de error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: 0%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T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iempos p95 en op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aci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ones básicas: 1.2 segundos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67246" y="6054041"/>
            <a:ext cx="7127232" cy="17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Cumple el req</a:t>
            </a: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uerimiento dentro del alc</a:t>
            </a:r>
            <a:r>
              <a:rPr lang="en-US" b="true" sz="2430" strike="noStrike" u="non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ance académico.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emuestra tolerancia a carg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 c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oncurrente sin degradación.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473708" y="226893"/>
            <a:ext cx="15551105" cy="268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ESTRÉS (60 VUS)</a:t>
            </a:r>
          </a:p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ESCALAMIENTO HASTA 60 USUARIOS SIMULADOS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8249" y="3027497"/>
            <a:ext cx="1344109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 Validado: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RNF-13 / RNF-15: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RNF-13: “Di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sponibilidad mínima del sistema del 95%.”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RNF-15: “El sistema debe recuperarse de fallas críticas en &lt; 1 hora.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28249" y="5618297"/>
            <a:ext cx="1344109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Criterio de ac</a:t>
            </a: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eptación: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el sistema no colapse, y que ante saturación se recupere automáticamente.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8508" y="1974148"/>
            <a:ext cx="10112398" cy="7900311"/>
          </a:xfrm>
          <a:custGeom>
            <a:avLst/>
            <a:gdLst/>
            <a:ahLst/>
            <a:cxnLst/>
            <a:rect r="r" b="b" t="t" l="l"/>
            <a:pathLst>
              <a:path h="7900311" w="10112398">
                <a:moveTo>
                  <a:pt x="0" y="0"/>
                </a:moveTo>
                <a:lnTo>
                  <a:pt x="10112398" y="0"/>
                </a:lnTo>
                <a:lnTo>
                  <a:pt x="10112398" y="7900311"/>
                </a:lnTo>
                <a:lnTo>
                  <a:pt x="0" y="7900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7366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DE ESTRÉS (60 VUS)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96806" y="2960201"/>
            <a:ext cx="7127232" cy="298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de la prueba: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unto de saturación: 55 usuario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Caída parcial: 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imeouts momentáneos (picos de 9–11 s)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Recup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ació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 automática: Sí, en 10–15 s</a:t>
            </a:r>
          </a:p>
          <a:p>
            <a:pPr algn="l" marL="524828" indent="-262414" lvl="1">
              <a:lnSpc>
                <a:spcPts val="3403"/>
              </a:lnSpc>
              <a:buFont typeface="Arial"/>
              <a:buChar char="•"/>
            </a:pP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Disponibilidad total registrada: 98%</a:t>
            </a:r>
          </a:p>
          <a:p>
            <a:pPr algn="l">
              <a:lnSpc>
                <a:spcPts val="340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097436" y="5876679"/>
            <a:ext cx="7127232" cy="255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</a:t>
            </a: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sión:</a:t>
            </a:r>
          </a:p>
          <a:p>
            <a:pPr algn="l">
              <a:lnSpc>
                <a:spcPts val="3403"/>
              </a:lnSpc>
            </a:pPr>
            <a:r>
              <a:rPr lang="en-US" sz="2430" b="tru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✔ </a:t>
            </a:r>
            <a:r>
              <a:rPr lang="en-US" sz="243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Cum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ple el RNF-13 (disponibilidad ≥ 95%)</a:t>
            </a:r>
          </a:p>
          <a:p>
            <a:pPr algn="l">
              <a:lnSpc>
                <a:spcPts val="3403"/>
              </a:lnSpc>
            </a:pPr>
            <a:r>
              <a:rPr lang="en-US" b="true" sz="2430" strike="noStrike" u="non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✔ </a:t>
            </a:r>
            <a:r>
              <a:rPr lang="en-US" sz="2430" strike="noStrike" u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Cumple el RNF-15 (recuperación inmediata sin intervención humana)</a:t>
            </a:r>
          </a:p>
          <a:p>
            <a:pPr algn="l">
              <a:lnSpc>
                <a:spcPts val="3403"/>
              </a:lnSpc>
            </a:pPr>
            <a:r>
              <a:rPr lang="en-US" b="true" sz="2430" strike="noStrike" u="none">
                <a:solidFill>
                  <a:srgbClr val="F3F3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 prueba demostró resistencia aceptable bajo estrés.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62" y="-641191"/>
            <a:ext cx="5661839" cy="11156334"/>
          </a:xfrm>
          <a:custGeom>
            <a:avLst/>
            <a:gdLst/>
            <a:ahLst/>
            <a:cxnLst/>
            <a:rect r="r" b="b" t="t" l="l"/>
            <a:pathLst>
              <a:path h="11156334" w="5661839">
                <a:moveTo>
                  <a:pt x="0" y="0"/>
                </a:moveTo>
                <a:lnTo>
                  <a:pt x="5661840" y="0"/>
                </a:lnTo>
                <a:lnTo>
                  <a:pt x="5661840" y="11156334"/>
                </a:lnTo>
                <a:lnTo>
                  <a:pt x="0" y="1115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5872268" y="-18892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10170260" y="-9829041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4682116" y="8605088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473958" y="923925"/>
            <a:ext cx="1304832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4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CONCLUSIONES DEL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3557" y="2341796"/>
            <a:ext cx="13441098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pruebas de rendimiento, carga y estrés confirmaron que la plataforma mantiene tiempos bajos, 0% de errores, y recuperación automática bajo saturación.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validaron los RNF críticos: RNF-07, RNF-08, RNF-13, RNF-15, demostrando estabilidad y disponibilidad superiores a lo requerido.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pruebas unitarias e integración aprobaron el 100% de los flujos clave (OT,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estados, repue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stos, autenticación).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OWASP ZAP no detectó vulnerabilidades críticas,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as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egurando un nivel adecuado de seguridad para el MVP.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conjunto, el sistema demuestra ser estable, consistente y apto para avanzar a implementación académica.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0157" y="-205260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9894915" y="7107969"/>
            <a:ext cx="9532274" cy="8908343"/>
          </a:xfrm>
          <a:custGeom>
            <a:avLst/>
            <a:gdLst/>
            <a:ahLst/>
            <a:cxnLst/>
            <a:rect r="r" b="b" t="t" l="l"/>
            <a:pathLst>
              <a:path h="8908343" w="9532274">
                <a:moveTo>
                  <a:pt x="0" y="0"/>
                </a:moveTo>
                <a:lnTo>
                  <a:pt x="9532274" y="0"/>
                </a:lnTo>
                <a:lnTo>
                  <a:pt x="9532274" y="8908344"/>
                </a:lnTo>
                <a:lnTo>
                  <a:pt x="0" y="89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663840" y="3425010"/>
            <a:ext cx="4997211" cy="4998588"/>
            <a:chOff x="0" y="0"/>
            <a:chExt cx="997323" cy="997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7323" cy="997598"/>
            </a:xfrm>
            <a:custGeom>
              <a:avLst/>
              <a:gdLst/>
              <a:ahLst/>
              <a:cxnLst/>
              <a:rect r="r" b="b" t="t" l="l"/>
              <a:pathLst>
                <a:path h="997598" w="997323">
                  <a:moveTo>
                    <a:pt x="91406" y="0"/>
                  </a:moveTo>
                  <a:lnTo>
                    <a:pt x="905918" y="0"/>
                  </a:lnTo>
                  <a:cubicBezTo>
                    <a:pt x="956400" y="0"/>
                    <a:pt x="997323" y="40924"/>
                    <a:pt x="997323" y="91406"/>
                  </a:cubicBezTo>
                  <a:lnTo>
                    <a:pt x="997323" y="906192"/>
                  </a:lnTo>
                  <a:cubicBezTo>
                    <a:pt x="997323" y="956674"/>
                    <a:pt x="956400" y="997598"/>
                    <a:pt x="905918" y="997598"/>
                  </a:cubicBezTo>
                  <a:lnTo>
                    <a:pt x="91406" y="997598"/>
                  </a:lnTo>
                  <a:cubicBezTo>
                    <a:pt x="40924" y="997598"/>
                    <a:pt x="0" y="956674"/>
                    <a:pt x="0" y="906192"/>
                  </a:cubicBezTo>
                  <a:lnTo>
                    <a:pt x="0" y="91406"/>
                  </a:lnTo>
                  <a:cubicBezTo>
                    <a:pt x="0" y="40924"/>
                    <a:pt x="40924" y="0"/>
                    <a:pt x="91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997323" cy="98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81759" y="3425010"/>
            <a:ext cx="4997211" cy="4998588"/>
            <a:chOff x="0" y="0"/>
            <a:chExt cx="997323" cy="997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7323" cy="997598"/>
            </a:xfrm>
            <a:custGeom>
              <a:avLst/>
              <a:gdLst/>
              <a:ahLst/>
              <a:cxnLst/>
              <a:rect r="r" b="b" t="t" l="l"/>
              <a:pathLst>
                <a:path h="997598" w="997323">
                  <a:moveTo>
                    <a:pt x="91406" y="0"/>
                  </a:moveTo>
                  <a:lnTo>
                    <a:pt x="905918" y="0"/>
                  </a:lnTo>
                  <a:cubicBezTo>
                    <a:pt x="956400" y="0"/>
                    <a:pt x="997323" y="40924"/>
                    <a:pt x="997323" y="91406"/>
                  </a:cubicBezTo>
                  <a:lnTo>
                    <a:pt x="997323" y="906192"/>
                  </a:lnTo>
                  <a:cubicBezTo>
                    <a:pt x="997323" y="956674"/>
                    <a:pt x="956400" y="997598"/>
                    <a:pt x="905918" y="997598"/>
                  </a:cubicBezTo>
                  <a:lnTo>
                    <a:pt x="91406" y="997598"/>
                  </a:lnTo>
                  <a:cubicBezTo>
                    <a:pt x="40924" y="997598"/>
                    <a:pt x="0" y="956674"/>
                    <a:pt x="0" y="906192"/>
                  </a:cubicBezTo>
                  <a:lnTo>
                    <a:pt x="0" y="91406"/>
                  </a:lnTo>
                  <a:cubicBezTo>
                    <a:pt x="0" y="40924"/>
                    <a:pt x="40924" y="0"/>
                    <a:pt x="91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997323" cy="98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-753805" y="1389575"/>
            <a:ext cx="1406942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5499" spc="516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ISSUES, FACILITADORES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9663840" y="3425010"/>
            <a:ext cx="4997211" cy="1154541"/>
          </a:xfrm>
          <a:custGeom>
            <a:avLst/>
            <a:gdLst/>
            <a:ahLst/>
            <a:cxnLst/>
            <a:rect r="r" b="b" t="t" l="l"/>
            <a:pathLst>
              <a:path h="1154541" w="4997211">
                <a:moveTo>
                  <a:pt x="0" y="0"/>
                </a:moveTo>
                <a:lnTo>
                  <a:pt x="4997212" y="0"/>
                </a:lnTo>
                <a:lnTo>
                  <a:pt x="4997212" y="1154541"/>
                </a:lnTo>
                <a:lnTo>
                  <a:pt x="0" y="115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4281759" y="3425010"/>
            <a:ext cx="4997211" cy="1154541"/>
          </a:xfrm>
          <a:custGeom>
            <a:avLst/>
            <a:gdLst/>
            <a:ahLst/>
            <a:cxnLst/>
            <a:rect r="r" b="b" t="t" l="l"/>
            <a:pathLst>
              <a:path h="1154541" w="4997211">
                <a:moveTo>
                  <a:pt x="0" y="0"/>
                </a:moveTo>
                <a:lnTo>
                  <a:pt x="4997211" y="0"/>
                </a:lnTo>
                <a:lnTo>
                  <a:pt x="4997211" y="1154541"/>
                </a:lnTo>
                <a:lnTo>
                  <a:pt x="0" y="115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08439" y="4646128"/>
            <a:ext cx="4743850" cy="338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igración a un entorno de producción real</a:t>
            </a:r>
          </a:p>
          <a:p>
            <a:pPr algn="l" marL="598766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Funcionalidades pendientes o mejoras funcionales (integrando PowerBI u otra herramienta de analytics)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10452176">
            <a:off x="14930178" y="-282279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035621" y="3670164"/>
            <a:ext cx="4248480" cy="7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b="true" sz="4084" spc="17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Facilitadores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71979" y="3670164"/>
            <a:ext cx="4016771" cy="69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b="true" sz="4084" spc="17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Dificultades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63840" y="4646128"/>
            <a:ext cx="4997211" cy="34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767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Div</a:t>
            </a: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isión clara de roles (PM, Desarrollador, QA).</a:t>
            </a:r>
          </a:p>
          <a:p>
            <a:pPr algn="l" marL="598767" indent="-299383" lvl="1">
              <a:lnSpc>
                <a:spcPts val="3882"/>
              </a:lnSpc>
              <a:buFont typeface="Arial"/>
              <a:buChar char="•"/>
            </a:pPr>
            <a:r>
              <a:rPr lang="en-US" sz="2773" spc="6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Uso de herramientas colaborativas: GitHub, VSCode, Trello, pythonanywhere.</a:t>
            </a:r>
          </a:p>
          <a:p>
            <a:pPr algn="l">
              <a:lnSpc>
                <a:spcPts val="3882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1852" y="1542848"/>
            <a:ext cx="7052027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78627" y="1685723"/>
            <a:ext cx="0" cy="6915554"/>
          </a:xfrm>
          <a:prstGeom prst="line">
            <a:avLst/>
          </a:prstGeom>
          <a:ln cap="flat" w="66675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0822112" y="-2486693"/>
            <a:ext cx="10116277" cy="9454121"/>
          </a:xfrm>
          <a:custGeom>
            <a:avLst/>
            <a:gdLst/>
            <a:ahLst/>
            <a:cxnLst/>
            <a:rect r="r" b="b" t="t" l="l"/>
            <a:pathLst>
              <a:path h="9454121" w="10116277">
                <a:moveTo>
                  <a:pt x="0" y="0"/>
                </a:moveTo>
                <a:lnTo>
                  <a:pt x="10116278" y="0"/>
                </a:lnTo>
                <a:lnTo>
                  <a:pt x="10116278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781852" y="3657477"/>
            <a:ext cx="14956873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ó desarrollar un MVP funcional qu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italiz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el p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oceso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recepción y gestión de vehículos en t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ler, cumpliendo con los objetivos propuestos de centralización de información, reducción de tiempos y mejora en la trazabilidad. A través de esta presentación se han detallado las características implementadas desde la autenticación por roles, pasando por la 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estión c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mpleta de órdenes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t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rabajo con docum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y notificaciones, hasta la obtención de reportes ejecutivos así como la arquitectura tecnológica que lo sustenta y las pruebas que avalan su correcto funcionamiento. 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4302" y="2932240"/>
            <a:ext cx="5127156" cy="254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78627" y="1685723"/>
            <a:ext cx="0" cy="6915554"/>
          </a:xfrm>
          <a:prstGeom prst="line">
            <a:avLst/>
          </a:prstGeom>
          <a:ln cap="flat" w="66675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8502801" y="331078"/>
            <a:ext cx="10116277" cy="9454121"/>
          </a:xfrm>
          <a:custGeom>
            <a:avLst/>
            <a:gdLst/>
            <a:ahLst/>
            <a:cxnLst/>
            <a:rect r="r" b="b" t="t" l="l"/>
            <a:pathLst>
              <a:path h="9454121" w="10116277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83157">
            <a:off x="-2976389" y="700530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7"/>
                </a:lnTo>
                <a:lnTo>
                  <a:pt x="0" y="754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63567" y="5024868"/>
            <a:ext cx="3246248" cy="841644"/>
            <a:chOff x="0" y="0"/>
            <a:chExt cx="1391689" cy="360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9144000" y="5339945"/>
            <a:ext cx="321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flipH="true">
            <a:off x="16580080" y="4622297"/>
            <a:ext cx="0" cy="1468805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7645021" y="4919123"/>
            <a:ext cx="3246248" cy="841644"/>
            <a:chOff x="0" y="0"/>
            <a:chExt cx="1391689" cy="360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8798399">
            <a:off x="11216573" y="-9166307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4956956" y="4919123"/>
            <a:ext cx="3246248" cy="841644"/>
            <a:chOff x="0" y="0"/>
            <a:chExt cx="1391689" cy="360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5488616" y="5340302"/>
            <a:ext cx="9905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flipV="true">
            <a:off x="12929024" y="5520920"/>
            <a:ext cx="0" cy="660669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-10800000">
            <a:off x="3909111" y="5670636"/>
            <a:ext cx="3246248" cy="841644"/>
            <a:chOff x="0" y="0"/>
            <a:chExt cx="1391689" cy="360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1305900" y="5760767"/>
            <a:ext cx="3246248" cy="841644"/>
            <a:chOff x="0" y="0"/>
            <a:chExt cx="1391689" cy="360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7836" y="0"/>
              <a:ext cx="1356017" cy="360819"/>
            </a:xfrm>
            <a:custGeom>
              <a:avLst/>
              <a:gdLst/>
              <a:ahLst/>
              <a:cxnLst/>
              <a:rect r="r" b="b" t="t" l="l"/>
              <a:pathLst>
                <a:path h="360819" w="1356017">
                  <a:moveTo>
                    <a:pt x="228292" y="0"/>
                  </a:moveTo>
                  <a:lnTo>
                    <a:pt x="1127725" y="0"/>
                  </a:lnTo>
                  <a:cubicBezTo>
                    <a:pt x="1154245" y="0"/>
                    <a:pt x="1178705" y="14297"/>
                    <a:pt x="1191718" y="37404"/>
                  </a:cubicBezTo>
                  <a:lnTo>
                    <a:pt x="1352789" y="323415"/>
                  </a:lnTo>
                  <a:cubicBezTo>
                    <a:pt x="1357164" y="331184"/>
                    <a:pt x="1357088" y="340691"/>
                    <a:pt x="1352588" y="348389"/>
                  </a:cubicBezTo>
                  <a:cubicBezTo>
                    <a:pt x="1348089" y="356087"/>
                    <a:pt x="1339842" y="360819"/>
                    <a:pt x="1330925" y="360819"/>
                  </a:cubicBezTo>
                  <a:lnTo>
                    <a:pt x="25092" y="360819"/>
                  </a:lnTo>
                  <a:cubicBezTo>
                    <a:pt x="16175" y="360819"/>
                    <a:pt x="7929" y="356087"/>
                    <a:pt x="3429" y="348389"/>
                  </a:cubicBezTo>
                  <a:cubicBezTo>
                    <a:pt x="-1070" y="340691"/>
                    <a:pt x="-1147" y="331184"/>
                    <a:pt x="3229" y="323415"/>
                  </a:cubicBezTo>
                  <a:lnTo>
                    <a:pt x="164299" y="37404"/>
                  </a:lnTo>
                  <a:cubicBezTo>
                    <a:pt x="177312" y="14297"/>
                    <a:pt x="201772" y="0"/>
                    <a:pt x="228292" y="0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47625"/>
              <a:ext cx="1137689" cy="4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080074" y="4692778"/>
            <a:ext cx="958967" cy="411423"/>
            <a:chOff x="0" y="0"/>
            <a:chExt cx="712673" cy="3057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8788662" y="4587033"/>
            <a:ext cx="958967" cy="411423"/>
            <a:chOff x="0" y="0"/>
            <a:chExt cx="712673" cy="30575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16100597" y="4587033"/>
            <a:ext cx="958967" cy="411423"/>
            <a:chOff x="0" y="0"/>
            <a:chExt cx="712673" cy="30575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4028810" y="6602512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3" id="33"/>
          <p:cNvGrpSpPr/>
          <p:nvPr/>
        </p:nvGrpSpPr>
        <p:grpSpPr>
          <a:xfrm rot="0">
            <a:off x="5052751" y="6432947"/>
            <a:ext cx="958967" cy="411423"/>
            <a:chOff x="0" y="0"/>
            <a:chExt cx="712673" cy="30575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449540" y="6523078"/>
            <a:ext cx="958967" cy="411423"/>
            <a:chOff x="0" y="0"/>
            <a:chExt cx="712673" cy="30575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0842" y="0"/>
              <a:ext cx="610990" cy="275868"/>
            </a:xfrm>
            <a:custGeom>
              <a:avLst/>
              <a:gdLst/>
              <a:ahLst/>
              <a:cxnLst/>
              <a:rect r="r" b="b" t="t" l="l"/>
              <a:pathLst>
                <a:path h="275868" w="610990">
                  <a:moveTo>
                    <a:pt x="366763" y="253185"/>
                  </a:moveTo>
                  <a:lnTo>
                    <a:pt x="600563" y="52572"/>
                  </a:lnTo>
                  <a:cubicBezTo>
                    <a:pt x="610053" y="44429"/>
                    <a:pt x="613470" y="31239"/>
                    <a:pt x="609129" y="19512"/>
                  </a:cubicBezTo>
                  <a:cubicBezTo>
                    <a:pt x="604787" y="7785"/>
                    <a:pt x="593604" y="0"/>
                    <a:pt x="581099" y="0"/>
                  </a:cubicBezTo>
                  <a:lnTo>
                    <a:pt x="29890" y="0"/>
                  </a:lnTo>
                  <a:cubicBezTo>
                    <a:pt x="17385" y="0"/>
                    <a:pt x="6202" y="7785"/>
                    <a:pt x="1860" y="19512"/>
                  </a:cubicBezTo>
                  <a:cubicBezTo>
                    <a:pt x="-2481" y="31239"/>
                    <a:pt x="936" y="44429"/>
                    <a:pt x="10427" y="52572"/>
                  </a:cubicBezTo>
                  <a:lnTo>
                    <a:pt x="244226" y="253185"/>
                  </a:lnTo>
                  <a:cubicBezTo>
                    <a:pt x="279473" y="283429"/>
                    <a:pt x="331516" y="283429"/>
                    <a:pt x="366763" y="253185"/>
                  </a:cubicBezTo>
                  <a:close/>
                </a:path>
              </a:pathLst>
            </a:custGeom>
            <a:solidFill>
              <a:srgbClr val="7DB68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1355" y="-25785"/>
              <a:ext cx="489963" cy="1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66038" y="1892399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0" id="40"/>
          <p:cNvGrpSpPr/>
          <p:nvPr/>
        </p:nvGrpSpPr>
        <p:grpSpPr>
          <a:xfrm rot="0">
            <a:off x="582086" y="2394935"/>
            <a:ext cx="1954943" cy="1954943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7784530" y="1786655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4" id="44"/>
          <p:cNvGrpSpPr/>
          <p:nvPr/>
        </p:nvGrpSpPr>
        <p:grpSpPr>
          <a:xfrm rot="0">
            <a:off x="8290674" y="2289190"/>
            <a:ext cx="1954943" cy="1954943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554763" y="7118561"/>
            <a:ext cx="1954943" cy="1954943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1424966" y="6692643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1" id="51"/>
          <p:cNvGrpSpPr/>
          <p:nvPr/>
        </p:nvGrpSpPr>
        <p:grpSpPr>
          <a:xfrm rot="0">
            <a:off x="11951553" y="7208692"/>
            <a:ext cx="1954943" cy="1954943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4" id="54"/>
          <p:cNvSpPr/>
          <p:nvPr/>
        </p:nvSpPr>
        <p:spPr>
          <a:xfrm flipH="true">
            <a:off x="1559558" y="5445690"/>
            <a:ext cx="0" cy="841644"/>
          </a:xfrm>
          <a:prstGeom prst="line">
            <a:avLst/>
          </a:prstGeom>
          <a:ln cap="flat" w="47625">
            <a:solidFill>
              <a:srgbClr val="7DB6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15096556" y="1753550"/>
            <a:ext cx="2987040" cy="2987040"/>
          </a:xfrm>
          <a:custGeom>
            <a:avLst/>
            <a:gdLst/>
            <a:ahLst/>
            <a:cxnLst/>
            <a:rect r="r" b="b" t="t" l="l"/>
            <a:pathLst>
              <a:path h="2987040" w="2987040">
                <a:moveTo>
                  <a:pt x="0" y="0"/>
                </a:moveTo>
                <a:lnTo>
                  <a:pt x="2987040" y="0"/>
                </a:lnTo>
                <a:lnTo>
                  <a:pt x="2987040" y="2987040"/>
                </a:lnTo>
                <a:lnTo>
                  <a:pt x="0" y="298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6" id="56"/>
          <p:cNvGrpSpPr/>
          <p:nvPr/>
        </p:nvGrpSpPr>
        <p:grpSpPr>
          <a:xfrm rot="0">
            <a:off x="15602609" y="2289190"/>
            <a:ext cx="1954943" cy="1954943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689"/>
            </a:solidFill>
            <a:ln cap="sq">
              <a:noFill/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1107120" y="2919969"/>
            <a:ext cx="904875" cy="904875"/>
          </a:xfrm>
          <a:custGeom>
            <a:avLst/>
            <a:gdLst/>
            <a:ahLst/>
            <a:cxnLst/>
            <a:rect r="r" b="b" t="t" l="l"/>
            <a:pathLst>
              <a:path h="904875" w="904875">
                <a:moveTo>
                  <a:pt x="0" y="0"/>
                </a:moveTo>
                <a:lnTo>
                  <a:pt x="904875" y="0"/>
                </a:lnTo>
                <a:lnTo>
                  <a:pt x="904875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5079797" y="7643595"/>
            <a:ext cx="904875" cy="904875"/>
          </a:xfrm>
          <a:custGeom>
            <a:avLst/>
            <a:gdLst/>
            <a:ahLst/>
            <a:cxnLst/>
            <a:rect r="r" b="b" t="t" l="l"/>
            <a:pathLst>
              <a:path h="904875" w="904875">
                <a:moveTo>
                  <a:pt x="0" y="0"/>
                </a:moveTo>
                <a:lnTo>
                  <a:pt x="904875" y="0"/>
                </a:lnTo>
                <a:lnTo>
                  <a:pt x="904875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16077372" y="2814224"/>
            <a:ext cx="1005417" cy="904875"/>
          </a:xfrm>
          <a:custGeom>
            <a:avLst/>
            <a:gdLst/>
            <a:ahLst/>
            <a:cxnLst/>
            <a:rect r="r" b="b" t="t" l="l"/>
            <a:pathLst>
              <a:path h="904875" w="1005417">
                <a:moveTo>
                  <a:pt x="0" y="0"/>
                </a:moveTo>
                <a:lnTo>
                  <a:pt x="1005417" y="0"/>
                </a:lnTo>
                <a:lnTo>
                  <a:pt x="1005417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2" id="62"/>
          <p:cNvSpPr/>
          <p:nvPr/>
        </p:nvSpPr>
        <p:spPr>
          <a:xfrm flipH="false" flipV="false" rot="2770156">
            <a:off x="16085937" y="9242756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3" id="63"/>
          <p:cNvSpPr/>
          <p:nvPr/>
        </p:nvSpPr>
        <p:spPr>
          <a:xfrm flipH="false" flipV="false" rot="2770156">
            <a:off x="-2184569" y="-2039636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4" id="64"/>
          <p:cNvSpPr/>
          <p:nvPr/>
        </p:nvSpPr>
        <p:spPr>
          <a:xfrm flipH="false" flipV="false" rot="0">
            <a:off x="8682802" y="2689240"/>
            <a:ext cx="1170045" cy="1036953"/>
          </a:xfrm>
          <a:custGeom>
            <a:avLst/>
            <a:gdLst/>
            <a:ahLst/>
            <a:cxnLst/>
            <a:rect r="r" b="b" t="t" l="l"/>
            <a:pathLst>
              <a:path h="1036953" w="1170045">
                <a:moveTo>
                  <a:pt x="0" y="0"/>
                </a:moveTo>
                <a:lnTo>
                  <a:pt x="1170046" y="0"/>
                </a:lnTo>
                <a:lnTo>
                  <a:pt x="1170046" y="1036953"/>
                </a:lnTo>
                <a:lnTo>
                  <a:pt x="0" y="10369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2480997" y="7608742"/>
            <a:ext cx="896053" cy="1150630"/>
          </a:xfrm>
          <a:custGeom>
            <a:avLst/>
            <a:gdLst/>
            <a:ahLst/>
            <a:cxnLst/>
            <a:rect r="r" b="b" t="t" l="l"/>
            <a:pathLst>
              <a:path h="1150630" w="896053">
                <a:moveTo>
                  <a:pt x="0" y="0"/>
                </a:moveTo>
                <a:lnTo>
                  <a:pt x="896053" y="0"/>
                </a:lnTo>
                <a:lnTo>
                  <a:pt x="896053" y="1150629"/>
                </a:lnTo>
                <a:lnTo>
                  <a:pt x="0" y="11506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2967196" y="50680"/>
            <a:ext cx="11691509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PLANIFICACIÓN GENERAL DEL PROYECTO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6133" y="6243305"/>
            <a:ext cx="29670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Pl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anificación Inicial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827718" y="1156338"/>
            <a:ext cx="29670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nálisis y Diseño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891270" y="1297870"/>
            <a:ext cx="377158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ntegración y Pruebas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284430" y="5921118"/>
            <a:ext cx="378334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Desarrollo de la Plataforma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-63567" y="6681164"/>
            <a:ext cx="3730427" cy="2634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Definición Proyecto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Acta de Constitución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de EDT y</a:t>
            </a: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Diccionario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Carta Gantt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Matriz de Riesgos inicial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Matriz Raci</a:t>
            </a:r>
          </a:p>
          <a:p>
            <a:pPr algn="l" marL="403529" indent="-201765" lvl="1">
              <a:lnSpc>
                <a:spcPts val="2616"/>
              </a:lnSpc>
              <a:buFont typeface="Arial"/>
              <a:buChar char="•"/>
            </a:pPr>
            <a:r>
              <a:rPr lang="en-US" sz="1869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 de Pruebas Inicial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891270" y="2202745"/>
            <a:ext cx="4426836" cy="324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Integración de módulos en ambiente de desarrollo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Unitarias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Integración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Funcionales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Regresión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Performance y Carga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Seguridad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Usabilidad y Compatibilidad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Pruebas de rendimiento y ajustes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 de pruebas finales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940550" y="6740268"/>
            <a:ext cx="4651100" cy="324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 la Base de datos Scripts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Mecánico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Supervisor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del modulo del Chofer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registro de ingresos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gestión de estados y pausas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documentos y fotos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notificaciones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Desarrollo módulo reportes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Implementar Actualizacion de BD ETL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5076656" y="5991089"/>
            <a:ext cx="29670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</a:t>
            </a:r>
            <a:r>
              <a:rPr lang="en-US" b="true" sz="230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ementación y Cierre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4996906" y="6806270"/>
            <a:ext cx="312654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 final Web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Manual de usuario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 de cierre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297025" y="5255190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005613" y="5149445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3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4269702" y="5900959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2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1666491" y="5991089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4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5317548" y="5149445"/>
            <a:ext cx="25250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 5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404893" y="1670688"/>
            <a:ext cx="4378509" cy="395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Requiremientos del Stakeholder, de  sistema, especificos del Software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Elaborar diagrama Casos de uso,  de clases, UML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Documento de los Casos de uso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Modelado de datos y arquitectura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Modelo Entidad–Relación (MER)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Modelo Lógico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Diccionario de Datos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de prototipos de interfaz (Mockups)</a:t>
            </a:r>
          </a:p>
          <a:p>
            <a:pPr algn="l" marL="378449" indent="-189225" lvl="1">
              <a:lnSpc>
                <a:spcPts val="2454"/>
              </a:lnSpc>
              <a:buFont typeface="Arial"/>
              <a:buChar char="•"/>
            </a:pPr>
            <a:r>
              <a:rPr lang="en-US" sz="1752">
                <a:solidFill>
                  <a:srgbClr val="000000">
                    <a:alpha val="74902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Elaboración BPMN to be - as is</a:t>
            </a:r>
          </a:p>
          <a:p>
            <a:pPr algn="l">
              <a:lnSpc>
                <a:spcPts val="245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4899086" y="-8147683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214950">
            <a:off x="12143658" y="-5157923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240697" y="5729886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4" y="0"/>
                </a:lnTo>
                <a:lnTo>
                  <a:pt x="8481394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823591" y="1078055"/>
            <a:ext cx="8115300" cy="61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6"/>
              </a:lnSpc>
            </a:pPr>
            <a:r>
              <a:rPr lang="en-US" b="true" sz="3562" spc="334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ESPERADO VS. AVANCE REAL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591" y="48376"/>
            <a:ext cx="4756100" cy="98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7"/>
              </a:lnSpc>
            </a:pPr>
            <a:r>
              <a:rPr lang="en-US" sz="5683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AVANCE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10316" y="258520"/>
            <a:ext cx="17206883" cy="991497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60481" y="3232403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F1: 3 DE 4 SEMANAS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60481" y="4266632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F2: 5 DE 5 SEMANAS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56350" y="5532719"/>
            <a:ext cx="3017300" cy="72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F3 y F4: 5 DE 5 SEMANAS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60481" y="7292147"/>
            <a:ext cx="30173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F5: 1 DE 2 SEMANAS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64613" y="2595046"/>
            <a:ext cx="2809037" cy="5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Semanas trabajadas / semanas planificadas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5766" y="2077141"/>
            <a:ext cx="5731234" cy="3800530"/>
            <a:chOff x="0" y="0"/>
            <a:chExt cx="1010434" cy="670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81657" y="2077141"/>
            <a:ext cx="5731234" cy="3800530"/>
            <a:chOff x="0" y="0"/>
            <a:chExt cx="1010434" cy="670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73919" y="2077141"/>
            <a:ext cx="5731234" cy="3800530"/>
            <a:chOff x="0" y="0"/>
            <a:chExt cx="1010434" cy="670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08356" y="403989"/>
            <a:ext cx="12474207" cy="99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b="true" sz="5827" spc="54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1 PLANIFICACIÓN INICIAL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2525" y="2478116"/>
            <a:ext cx="4888083" cy="59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Acta de Constitución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09373" y="2115941"/>
            <a:ext cx="5275803" cy="12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b="true" sz="3451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de EDT y Diccionario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95495" y="2105382"/>
            <a:ext cx="4888083" cy="121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Carta Gantt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7742" y="3524923"/>
            <a:ext cx="5087283" cy="184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1"/>
              </a:lnSpc>
            </a:pPr>
            <a:r>
              <a:rPr lang="en-US" sz="2636" spc="5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636" spc="58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ocumento que formaliza el proyecto, define objetivos, alcance, responsables y lineamientos iniciales.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3633" y="3524923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esglose estructurado del trabajo del proyecto y definición de cada tarea a realizar.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95895" y="3524923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lanificación del proyecto en una línea de tiempo con fechas, duración y dependencias.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413482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509373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601635" y="3323660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802890" y="-94211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786123" y="-48633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1607699">
            <a:off x="-2670716" y="-203479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185766" y="6077696"/>
            <a:ext cx="5731234" cy="3800530"/>
            <a:chOff x="0" y="0"/>
            <a:chExt cx="1010434" cy="6700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81657" y="6077696"/>
            <a:ext cx="5731234" cy="3800530"/>
            <a:chOff x="0" y="0"/>
            <a:chExt cx="1010434" cy="67004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73919" y="6077696"/>
            <a:ext cx="5731234" cy="3800530"/>
            <a:chOff x="0" y="0"/>
            <a:chExt cx="1010434" cy="67004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10434" cy="670045"/>
            </a:xfrm>
            <a:custGeom>
              <a:avLst/>
              <a:gdLst/>
              <a:ahLst/>
              <a:cxnLst/>
              <a:rect r="r" b="b" t="t" l="l"/>
              <a:pathLst>
                <a:path h="670045" w="1010434">
                  <a:moveTo>
                    <a:pt x="35122" y="0"/>
                  </a:moveTo>
                  <a:lnTo>
                    <a:pt x="975312" y="0"/>
                  </a:lnTo>
                  <a:cubicBezTo>
                    <a:pt x="994709" y="0"/>
                    <a:pt x="1010434" y="15724"/>
                    <a:pt x="1010434" y="35122"/>
                  </a:cubicBezTo>
                  <a:lnTo>
                    <a:pt x="1010434" y="634923"/>
                  </a:lnTo>
                  <a:cubicBezTo>
                    <a:pt x="1010434" y="654320"/>
                    <a:pt x="994709" y="670045"/>
                    <a:pt x="975312" y="670045"/>
                  </a:cubicBezTo>
                  <a:lnTo>
                    <a:pt x="35122" y="670045"/>
                  </a:lnTo>
                  <a:cubicBezTo>
                    <a:pt x="15724" y="670045"/>
                    <a:pt x="0" y="654320"/>
                    <a:pt x="0" y="634923"/>
                  </a:cubicBezTo>
                  <a:lnTo>
                    <a:pt x="0" y="35122"/>
                  </a:lnTo>
                  <a:cubicBezTo>
                    <a:pt x="0" y="15724"/>
                    <a:pt x="15724" y="0"/>
                    <a:pt x="3512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10434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96554" y="6385644"/>
            <a:ext cx="5309658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Matriz de Riesgos inicial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03233" y="6385644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Matriz Raci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5495" y="6385644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 de Pruebas Inicial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07742" y="7525479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dentificación de riesgos potenciales, su impacto y probabilidad, con acciones preventivas.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3633" y="7525479"/>
            <a:ext cx="5087283" cy="162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signación de roles y responsabilidades para cada actividad del proyecto sobre quién hace qué.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95895" y="7525479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efinición de la estrategia y actividades de testing que aseguran la calidad del sistema desde el inicio.</a:t>
            </a:r>
          </a:p>
        </p:txBody>
      </p:sp>
      <p:sp>
        <p:nvSpPr>
          <p:cNvPr name="AutoShape 40" id="40"/>
          <p:cNvSpPr/>
          <p:nvPr/>
        </p:nvSpPr>
        <p:spPr>
          <a:xfrm>
            <a:off x="413482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6509373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2601635" y="7324215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56" y="1467698"/>
            <a:ext cx="6020694" cy="4195473"/>
            <a:chOff x="0" y="0"/>
            <a:chExt cx="1061466" cy="739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1466" cy="739674"/>
            </a:xfrm>
            <a:custGeom>
              <a:avLst/>
              <a:gdLst/>
              <a:ahLst/>
              <a:cxnLst/>
              <a:rect r="r" b="b" t="t" l="l"/>
              <a:pathLst>
                <a:path h="73967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06241"/>
                  </a:lnTo>
                  <a:cubicBezTo>
                    <a:pt x="1061466" y="724706"/>
                    <a:pt x="1046498" y="739674"/>
                    <a:pt x="1028033" y="739674"/>
                  </a:cubicBezTo>
                  <a:lnTo>
                    <a:pt x="33433" y="739674"/>
                  </a:lnTo>
                  <a:cubicBezTo>
                    <a:pt x="14968" y="739674"/>
                    <a:pt x="0" y="724706"/>
                    <a:pt x="0" y="70624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61466" cy="730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95461" y="1440469"/>
            <a:ext cx="5817279" cy="4222702"/>
            <a:chOff x="0" y="0"/>
            <a:chExt cx="1025604" cy="744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87722" y="1440469"/>
            <a:ext cx="5817279" cy="4222702"/>
            <a:chOff x="0" y="0"/>
            <a:chExt cx="1025604" cy="7444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5604" cy="744475"/>
            </a:xfrm>
            <a:custGeom>
              <a:avLst/>
              <a:gdLst/>
              <a:ahLst/>
              <a:cxnLst/>
              <a:rect r="r" b="b" t="t" l="l"/>
              <a:pathLst>
                <a:path h="744475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09873"/>
                  </a:lnTo>
                  <a:cubicBezTo>
                    <a:pt x="1025604" y="719050"/>
                    <a:pt x="1021958" y="727851"/>
                    <a:pt x="1015469" y="734340"/>
                  </a:cubicBezTo>
                  <a:cubicBezTo>
                    <a:pt x="1008980" y="740829"/>
                    <a:pt x="1000179" y="744475"/>
                    <a:pt x="991002" y="744475"/>
                  </a:cubicBezTo>
                  <a:lnTo>
                    <a:pt x="34602" y="744475"/>
                  </a:lnTo>
                  <a:cubicBezTo>
                    <a:pt x="25425" y="744475"/>
                    <a:pt x="16624" y="740829"/>
                    <a:pt x="10135" y="734340"/>
                  </a:cubicBezTo>
                  <a:cubicBezTo>
                    <a:pt x="3646" y="727851"/>
                    <a:pt x="0" y="719050"/>
                    <a:pt x="0" y="709873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25604" cy="73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08356" y="403989"/>
            <a:ext cx="13084818" cy="99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b="true" sz="5827" spc="54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2  ANÁLISIS Y DISEÑO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455" y="1315523"/>
            <a:ext cx="4659483" cy="12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Requiremientos del Stakeholder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6199" y="1326869"/>
            <a:ext cx="5275803" cy="120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b="true" sz="3451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Requerimientos del sistema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4602" y="1373794"/>
            <a:ext cx="5559145" cy="115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3"/>
              </a:lnSpc>
            </a:pPr>
            <a:r>
              <a:rPr lang="en-US" b="true" sz="3288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Requerimientos específicos del software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6361" y="2586021"/>
            <a:ext cx="5658100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entos de los stakeholders describen las necesidades de cada actor. (jefe de taller, mecánicos, recepcionistas, supervisores y guardias), enfocándose en trazabilidad, rapidez y control del ingreso de vehículos.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05211" y="2738418"/>
            <a:ext cx="5597779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requerimie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ntos del sistema definen qué debe hacer la plataforma a nivel global: registrar ingresos, generar OTs, gestionar estados, manejar repuestos, emitir reportes, enviar notificaciones y asegurar seguridad y auditoría.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8976" y="2532542"/>
            <a:ext cx="571602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requerimie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ntos específicos del software detallan las funciones técnicas y operativas (RF) y las características de calidad (RNF), como rendimiento, seguridad, usabilidad, disponibilidad, portabilidad.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70455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617436" y="250396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715117" y="2484917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802890" y="-94211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786123" y="-48633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1607699">
            <a:off x="-3475375" y="-192435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49556" y="5891771"/>
            <a:ext cx="6020694" cy="4270453"/>
            <a:chOff x="0" y="0"/>
            <a:chExt cx="1061466" cy="7528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61466" cy="752894"/>
            </a:xfrm>
            <a:custGeom>
              <a:avLst/>
              <a:gdLst/>
              <a:ahLst/>
              <a:cxnLst/>
              <a:rect r="r" b="b" t="t" l="l"/>
              <a:pathLst>
                <a:path h="752894" w="1061466">
                  <a:moveTo>
                    <a:pt x="33433" y="0"/>
                  </a:moveTo>
                  <a:lnTo>
                    <a:pt x="1028033" y="0"/>
                  </a:lnTo>
                  <a:cubicBezTo>
                    <a:pt x="1046498" y="0"/>
                    <a:pt x="1061466" y="14968"/>
                    <a:pt x="1061466" y="33433"/>
                  </a:cubicBezTo>
                  <a:lnTo>
                    <a:pt x="1061466" y="719461"/>
                  </a:lnTo>
                  <a:cubicBezTo>
                    <a:pt x="1061466" y="737925"/>
                    <a:pt x="1046498" y="752894"/>
                    <a:pt x="1028033" y="752894"/>
                  </a:cubicBezTo>
                  <a:lnTo>
                    <a:pt x="33433" y="752894"/>
                  </a:lnTo>
                  <a:cubicBezTo>
                    <a:pt x="14968" y="752894"/>
                    <a:pt x="0" y="737925"/>
                    <a:pt x="0" y="719461"/>
                  </a:cubicBezTo>
                  <a:lnTo>
                    <a:pt x="0" y="33433"/>
                  </a:lnTo>
                  <a:cubicBezTo>
                    <a:pt x="0" y="14968"/>
                    <a:pt x="14968" y="0"/>
                    <a:pt x="3343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061466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5461" y="5891771"/>
            <a:ext cx="5817279" cy="4270453"/>
            <a:chOff x="0" y="0"/>
            <a:chExt cx="1025604" cy="7528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87722" y="5891771"/>
            <a:ext cx="5817279" cy="4270453"/>
            <a:chOff x="0" y="0"/>
            <a:chExt cx="1025604" cy="75289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25604" cy="752894"/>
            </a:xfrm>
            <a:custGeom>
              <a:avLst/>
              <a:gdLst/>
              <a:ahLst/>
              <a:cxnLst/>
              <a:rect r="r" b="b" t="t" l="l"/>
              <a:pathLst>
                <a:path h="752894" w="1025604">
                  <a:moveTo>
                    <a:pt x="34602" y="0"/>
                  </a:moveTo>
                  <a:lnTo>
                    <a:pt x="991002" y="0"/>
                  </a:lnTo>
                  <a:cubicBezTo>
                    <a:pt x="1000179" y="0"/>
                    <a:pt x="1008980" y="3646"/>
                    <a:pt x="1015469" y="10135"/>
                  </a:cubicBezTo>
                  <a:cubicBezTo>
                    <a:pt x="1021958" y="16624"/>
                    <a:pt x="1025604" y="25425"/>
                    <a:pt x="1025604" y="34602"/>
                  </a:cubicBezTo>
                  <a:lnTo>
                    <a:pt x="1025604" y="718292"/>
                  </a:lnTo>
                  <a:cubicBezTo>
                    <a:pt x="1025604" y="737402"/>
                    <a:pt x="1010112" y="752894"/>
                    <a:pt x="991002" y="752894"/>
                  </a:cubicBezTo>
                  <a:lnTo>
                    <a:pt x="34602" y="752894"/>
                  </a:lnTo>
                  <a:cubicBezTo>
                    <a:pt x="25425" y="752894"/>
                    <a:pt x="16624" y="749248"/>
                    <a:pt x="10135" y="742759"/>
                  </a:cubicBezTo>
                  <a:cubicBezTo>
                    <a:pt x="3646" y="736270"/>
                    <a:pt x="0" y="727469"/>
                    <a:pt x="0" y="718292"/>
                  </a:cubicBezTo>
                  <a:lnTo>
                    <a:pt x="0" y="34602"/>
                  </a:lnTo>
                  <a:cubicBezTo>
                    <a:pt x="0" y="25425"/>
                    <a:pt x="3646" y="16624"/>
                    <a:pt x="10135" y="10135"/>
                  </a:cubicBezTo>
                  <a:cubicBezTo>
                    <a:pt x="16624" y="3646"/>
                    <a:pt x="25425" y="0"/>
                    <a:pt x="34602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025604" cy="7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56361" y="5812035"/>
            <a:ext cx="5403671" cy="11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b="true" sz="3260" spc="3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de prototipos de interfaz (Mockups)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60059" y="5802510"/>
            <a:ext cx="4888083" cy="117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b="true" sz="3360" spc="3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Elaboración BPMN to be - as 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5743" y="5996546"/>
            <a:ext cx="4888083" cy="60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3460" spc="34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Modelos y diagramas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8466" y="7041118"/>
            <a:ext cx="555946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5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mockups representan las pa</a:t>
            </a:r>
            <a:r>
              <a:rPr lang="en-US" sz="2499" spc="54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ntallas preliminares del sistema, mostrando de forma visual cómo se verá y funcionará la plataforma.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17436" y="7809476"/>
            <a:ext cx="5087283" cy="12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5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Mapa</a:t>
            </a:r>
            <a:r>
              <a:rPr lang="en-US" sz="2336" spc="51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 de procesos actuales (as-is) y mejorados (to-be) que soporta el sistema.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15438" y="7686827"/>
            <a:ext cx="5417474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43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diagramas UML (casos de uso y clases) repres</a:t>
            </a:r>
            <a:r>
              <a:rPr lang="en-US" sz="1999" spc="4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entan las funciones y estructura lógica.</a:t>
            </a:r>
          </a:p>
          <a:p>
            <a:pPr algn="just">
              <a:lnSpc>
                <a:spcPts val="2799"/>
              </a:lnSpc>
            </a:pPr>
            <a:r>
              <a:rPr lang="en-US" sz="1999" spc="4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 modelado MER, modelo lógico y define la base de datos. En conjunto, estos artefactos entregan una visión completa, funcional y técnica del proyecto.</a:t>
            </a:r>
          </a:p>
        </p:txBody>
      </p:sp>
      <p:sp>
        <p:nvSpPr>
          <p:cNvPr name="AutoShape 40" id="40"/>
          <p:cNvSpPr/>
          <p:nvPr/>
        </p:nvSpPr>
        <p:spPr>
          <a:xfrm>
            <a:off x="396495" y="69553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6506099" y="697444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2615438" y="6993493"/>
            <a:ext cx="5275803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7825398" y="-94256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0957488" y="-9371489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15855316" y="771888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9" y="0"/>
                </a:lnTo>
                <a:lnTo>
                  <a:pt x="5154369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785199" y="245943"/>
            <a:ext cx="7643870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EVIDENCIAS CASO DE USO 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364664"/>
            <a:ext cx="5094947" cy="730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Representa qué puede hacer cada actor dentro del sistema.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Actor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es: recepcionista, mecánico, supervisor, jefe, administrador.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Muestra los casos de uso clave: registrar ingreso, generar OT, cambiar estados, gestionar repuestos, ver reportes.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Permit</a:t>
            </a:r>
            <a:r>
              <a:rPr lang="en-US" sz="2599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599" spc="5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validar con los stakeholders que cada rol tiene las funciones correctas.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669254" y="1639769"/>
            <a:ext cx="12391183" cy="7548970"/>
          </a:xfrm>
          <a:custGeom>
            <a:avLst/>
            <a:gdLst/>
            <a:ahLst/>
            <a:cxnLst/>
            <a:rect r="r" b="b" t="t" l="l"/>
            <a:pathLst>
              <a:path h="7548970" w="12391183">
                <a:moveTo>
                  <a:pt x="0" y="0"/>
                </a:moveTo>
                <a:lnTo>
                  <a:pt x="12391184" y="0"/>
                </a:lnTo>
                <a:lnTo>
                  <a:pt x="12391184" y="7548970"/>
                </a:lnTo>
                <a:lnTo>
                  <a:pt x="0" y="7548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6" t="-5493" r="-2523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DAG1nRrlO8g</dc:identifier>
  <dcterms:modified xsi:type="dcterms:W3CDTF">2011-08-01T06:04:30Z</dcterms:modified>
  <cp:revision>1</cp:revision>
  <dc:title>Presentación Proyecto.pptx</dc:title>
</cp:coreProperties>
</file>